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64" r:id="rId4"/>
  </p:sldMasterIdLst>
  <p:notesMasterIdLst>
    <p:notesMasterId r:id="rId21"/>
  </p:notesMasterIdLst>
  <p:sldIdLst>
    <p:sldId id="256" r:id="rId5"/>
    <p:sldId id="257" r:id="rId6"/>
    <p:sldId id="259" r:id="rId7"/>
    <p:sldId id="260" r:id="rId8"/>
    <p:sldId id="261" r:id="rId9"/>
    <p:sldId id="262" r:id="rId10"/>
    <p:sldId id="271" r:id="rId11"/>
    <p:sldId id="264" r:id="rId12"/>
    <p:sldId id="263" r:id="rId13"/>
    <p:sldId id="265" r:id="rId14"/>
    <p:sldId id="266" r:id="rId15"/>
    <p:sldId id="267" r:id="rId16"/>
    <p:sldId id="258" r:id="rId17"/>
    <p:sldId id="268" r:id="rId18"/>
    <p:sldId id="270" r:id="rId19"/>
    <p:sldId id="26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egoe UI Historic" panose="020B0502040204020203" pitchFamily="34" charset="0"/>
      <p:regular r:id="rId26"/>
    </p:embeddedFont>
    <p:embeddedFont>
      <p:font typeface="Tw Cen MT" panose="020B06020201040206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66117" autoAdjust="0"/>
  </p:normalViewPr>
  <p:slideViewPr>
    <p:cSldViewPr snapToGrid="0">
      <p:cViewPr varScale="1">
        <p:scale>
          <a:sx n="82" d="100"/>
          <a:sy n="82" d="100"/>
        </p:scale>
        <p:origin x="13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10360-CBDB-4F3D-8940-0ED0D3DD19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629F7F2-0969-45A9-8D1D-9F3E0EA6AF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objective is to sell the value of  Dynamics</a:t>
          </a:r>
        </a:p>
      </dgm:t>
    </dgm:pt>
    <dgm:pt modelId="{6C1DFEE2-E5AC-437C-A9C3-490560EDE2E4}" type="parTrans" cxnId="{7AA1F94A-BD07-4211-98A6-698E3355697E}">
      <dgm:prSet/>
      <dgm:spPr/>
      <dgm:t>
        <a:bodyPr/>
        <a:lstStyle/>
        <a:p>
          <a:endParaRPr lang="en-US"/>
        </a:p>
      </dgm:t>
    </dgm:pt>
    <dgm:pt modelId="{3CE2044A-0FAB-4189-B12D-DB6E79A8FB44}" type="sibTrans" cxnId="{7AA1F94A-BD07-4211-98A6-698E3355697E}">
      <dgm:prSet/>
      <dgm:spPr/>
      <dgm:t>
        <a:bodyPr/>
        <a:lstStyle/>
        <a:p>
          <a:endParaRPr lang="en-US"/>
        </a:p>
      </dgm:t>
    </dgm:pt>
    <dgm:pt modelId="{8EBEBCB8-D3FE-4BE1-91B4-6F370CB3F4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is more than Pie Charts and Graphs</a:t>
          </a:r>
        </a:p>
      </dgm:t>
    </dgm:pt>
    <dgm:pt modelId="{A80F1D77-8796-4184-AF49-3BFB9B7A14E0}" type="parTrans" cxnId="{9D9E70AF-E1A0-47A8-B382-055A89222CAD}">
      <dgm:prSet/>
      <dgm:spPr/>
      <dgm:t>
        <a:bodyPr/>
        <a:lstStyle/>
        <a:p>
          <a:endParaRPr lang="en-US"/>
        </a:p>
      </dgm:t>
    </dgm:pt>
    <dgm:pt modelId="{E9BC44A4-8CF0-4BE9-9EA1-6B7BBCECB07B}" type="sibTrans" cxnId="{9D9E70AF-E1A0-47A8-B382-055A89222CAD}">
      <dgm:prSet/>
      <dgm:spPr/>
      <dgm:t>
        <a:bodyPr/>
        <a:lstStyle/>
        <a:p>
          <a:endParaRPr lang="en-US"/>
        </a:p>
      </dgm:t>
    </dgm:pt>
    <dgm:pt modelId="{5F18958E-26C2-4EDB-BE19-42C724EEDB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captures the imagination of the BDM</a:t>
          </a:r>
        </a:p>
      </dgm:t>
    </dgm:pt>
    <dgm:pt modelId="{C32D421B-9228-4723-A788-60C16380EFBB}" type="parTrans" cxnId="{48A8AEE2-0C93-40BD-B76B-A0D5111E3B01}">
      <dgm:prSet/>
      <dgm:spPr/>
      <dgm:t>
        <a:bodyPr/>
        <a:lstStyle/>
        <a:p>
          <a:endParaRPr lang="en-US"/>
        </a:p>
      </dgm:t>
    </dgm:pt>
    <dgm:pt modelId="{195EC8E5-6327-4CFD-B203-791A76B5DD73}" type="sibTrans" cxnId="{48A8AEE2-0C93-40BD-B76B-A0D5111E3B01}">
      <dgm:prSet/>
      <dgm:spPr/>
      <dgm:t>
        <a:bodyPr/>
        <a:lstStyle/>
        <a:p>
          <a:endParaRPr lang="en-US"/>
        </a:p>
      </dgm:t>
    </dgm:pt>
    <dgm:pt modelId="{EDA1A978-7318-4D31-B0D6-1B122BA11D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PowerBI gives US an unfair advantage</a:t>
          </a:r>
        </a:p>
      </dgm:t>
    </dgm:pt>
    <dgm:pt modelId="{F96E7DA0-FF74-4BD0-A2AE-F5FFBFEF540A}" type="parTrans" cxnId="{6CF90339-CB65-4689-80B3-089B95827983}">
      <dgm:prSet/>
      <dgm:spPr/>
      <dgm:t>
        <a:bodyPr/>
        <a:lstStyle/>
        <a:p>
          <a:endParaRPr lang="en-US"/>
        </a:p>
      </dgm:t>
    </dgm:pt>
    <dgm:pt modelId="{7EFD8F78-6614-44AA-96B7-4B832E6021D8}" type="sibTrans" cxnId="{6CF90339-CB65-4689-80B3-089B95827983}">
      <dgm:prSet/>
      <dgm:spPr/>
      <dgm:t>
        <a:bodyPr/>
        <a:lstStyle/>
        <a:p>
          <a:endParaRPr lang="en-US"/>
        </a:p>
      </dgm:t>
    </dgm:pt>
    <dgm:pt modelId="{97B38054-377D-47E4-AD0A-41AB6C435225}" type="pres">
      <dgm:prSet presAssocID="{6CF10360-CBDB-4F3D-8940-0ED0D3DD199B}" presName="root" presStyleCnt="0">
        <dgm:presLayoutVars>
          <dgm:dir/>
          <dgm:resizeHandles val="exact"/>
        </dgm:presLayoutVars>
      </dgm:prSet>
      <dgm:spPr/>
    </dgm:pt>
    <dgm:pt modelId="{EB46A7F6-4CDD-47C2-835D-0F5F54A3FAD2}" type="pres">
      <dgm:prSet presAssocID="{4629F7F2-0969-45A9-8D1D-9F3E0EA6AF0D}" presName="compNode" presStyleCnt="0"/>
      <dgm:spPr/>
    </dgm:pt>
    <dgm:pt modelId="{75B4F48D-DFE7-4484-B1F0-05CDFCA9EA2D}" type="pres">
      <dgm:prSet presAssocID="{4629F7F2-0969-45A9-8D1D-9F3E0EA6AF0D}" presName="iconBgRect" presStyleLbl="bgShp" presStyleIdx="0" presStyleCnt="4"/>
      <dgm:spPr/>
    </dgm:pt>
    <dgm:pt modelId="{5330D354-3F03-4D94-8A5E-24850574727A}" type="pres">
      <dgm:prSet presAssocID="{4629F7F2-0969-45A9-8D1D-9F3E0EA6AF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790296BC-F276-4F90-8924-06F1D53715F5}" type="pres">
      <dgm:prSet presAssocID="{4629F7F2-0969-45A9-8D1D-9F3E0EA6AF0D}" presName="spaceRect" presStyleCnt="0"/>
      <dgm:spPr/>
    </dgm:pt>
    <dgm:pt modelId="{2DAF070D-F659-43F6-BE15-AB74435254CE}" type="pres">
      <dgm:prSet presAssocID="{4629F7F2-0969-45A9-8D1D-9F3E0EA6AF0D}" presName="textRect" presStyleLbl="revTx" presStyleIdx="0" presStyleCnt="4">
        <dgm:presLayoutVars>
          <dgm:chMax val="1"/>
          <dgm:chPref val="1"/>
        </dgm:presLayoutVars>
      </dgm:prSet>
      <dgm:spPr/>
    </dgm:pt>
    <dgm:pt modelId="{5D54CD4D-B941-4DFF-B806-61E86BE849BB}" type="pres">
      <dgm:prSet presAssocID="{3CE2044A-0FAB-4189-B12D-DB6E79A8FB44}" presName="sibTrans" presStyleCnt="0"/>
      <dgm:spPr/>
    </dgm:pt>
    <dgm:pt modelId="{6B53D1DE-1115-41AA-AC42-8482E824608B}" type="pres">
      <dgm:prSet presAssocID="{EDA1A978-7318-4D31-B0D6-1B122BA11D32}" presName="compNode" presStyleCnt="0"/>
      <dgm:spPr/>
    </dgm:pt>
    <dgm:pt modelId="{C8E8E47A-E501-42C3-A106-244DD50E8F35}" type="pres">
      <dgm:prSet presAssocID="{EDA1A978-7318-4D31-B0D6-1B122BA11D32}" presName="iconBgRect" presStyleLbl="bgShp" presStyleIdx="1" presStyleCnt="4"/>
      <dgm:spPr/>
    </dgm:pt>
    <dgm:pt modelId="{B09FC9B7-97E3-4471-9B6E-C18C44A61003}" type="pres">
      <dgm:prSet presAssocID="{EDA1A978-7318-4D31-B0D6-1B122BA11D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DAC6C46A-AA34-42F5-9F84-4BE23EE4C1A7}" type="pres">
      <dgm:prSet presAssocID="{EDA1A978-7318-4D31-B0D6-1B122BA11D32}" presName="spaceRect" presStyleCnt="0"/>
      <dgm:spPr/>
    </dgm:pt>
    <dgm:pt modelId="{A9C70A22-EC59-43F3-A10D-ECE06E569D44}" type="pres">
      <dgm:prSet presAssocID="{EDA1A978-7318-4D31-B0D6-1B122BA11D32}" presName="textRect" presStyleLbl="revTx" presStyleIdx="1" presStyleCnt="4">
        <dgm:presLayoutVars>
          <dgm:chMax val="1"/>
          <dgm:chPref val="1"/>
        </dgm:presLayoutVars>
      </dgm:prSet>
      <dgm:spPr/>
    </dgm:pt>
    <dgm:pt modelId="{F27B33DB-F8E8-4556-860E-4C8D418DFE27}" type="pres">
      <dgm:prSet presAssocID="{7EFD8F78-6614-44AA-96B7-4B832E6021D8}" presName="sibTrans" presStyleCnt="0"/>
      <dgm:spPr/>
    </dgm:pt>
    <dgm:pt modelId="{0FD65C4B-76AD-45E9-A189-B39B6EB02901}" type="pres">
      <dgm:prSet presAssocID="{8EBEBCB8-D3FE-4BE1-91B4-6F370CB3F462}" presName="compNode" presStyleCnt="0"/>
      <dgm:spPr/>
    </dgm:pt>
    <dgm:pt modelId="{F21AA2D4-33E8-4773-82CD-DC89A86D3B7A}" type="pres">
      <dgm:prSet presAssocID="{8EBEBCB8-D3FE-4BE1-91B4-6F370CB3F462}" presName="iconBgRect" presStyleLbl="bgShp" presStyleIdx="2" presStyleCnt="4"/>
      <dgm:spPr/>
    </dgm:pt>
    <dgm:pt modelId="{59545B22-3AC8-4C1F-BDBA-A442458B0E4A}" type="pres">
      <dgm:prSet presAssocID="{8EBEBCB8-D3FE-4BE1-91B4-6F370CB3F4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3977835-B621-4E74-B021-9548468AF522}" type="pres">
      <dgm:prSet presAssocID="{8EBEBCB8-D3FE-4BE1-91B4-6F370CB3F462}" presName="spaceRect" presStyleCnt="0"/>
      <dgm:spPr/>
    </dgm:pt>
    <dgm:pt modelId="{2E9F90B1-944A-4222-A42F-0C187F3ADBF3}" type="pres">
      <dgm:prSet presAssocID="{8EBEBCB8-D3FE-4BE1-91B4-6F370CB3F462}" presName="textRect" presStyleLbl="revTx" presStyleIdx="2" presStyleCnt="4">
        <dgm:presLayoutVars>
          <dgm:chMax val="1"/>
          <dgm:chPref val="1"/>
        </dgm:presLayoutVars>
      </dgm:prSet>
      <dgm:spPr/>
    </dgm:pt>
    <dgm:pt modelId="{5311D94D-F7C7-4891-A5ED-FC4F24A599E8}" type="pres">
      <dgm:prSet presAssocID="{E9BC44A4-8CF0-4BE9-9EA1-6B7BBCECB07B}" presName="sibTrans" presStyleCnt="0"/>
      <dgm:spPr/>
    </dgm:pt>
    <dgm:pt modelId="{4D723AF3-7A9C-426C-8F5A-55D3493E6E2B}" type="pres">
      <dgm:prSet presAssocID="{5F18958E-26C2-4EDB-BE19-42C724EEDB07}" presName="compNode" presStyleCnt="0"/>
      <dgm:spPr/>
    </dgm:pt>
    <dgm:pt modelId="{23C7C66E-1334-4AA1-A596-45BB0778358B}" type="pres">
      <dgm:prSet presAssocID="{5F18958E-26C2-4EDB-BE19-42C724EEDB07}" presName="iconBgRect" presStyleLbl="bgShp" presStyleIdx="3" presStyleCnt="4"/>
      <dgm:spPr/>
    </dgm:pt>
    <dgm:pt modelId="{F6A2AAE2-0123-4465-A0CE-6534CC801DED}" type="pres">
      <dgm:prSet presAssocID="{5F18958E-26C2-4EDB-BE19-42C724EEDB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01A822-FAC2-46AA-BF1D-8E9D6E3F5557}" type="pres">
      <dgm:prSet presAssocID="{5F18958E-26C2-4EDB-BE19-42C724EEDB07}" presName="spaceRect" presStyleCnt="0"/>
      <dgm:spPr/>
    </dgm:pt>
    <dgm:pt modelId="{D223489A-8E99-430C-95A7-F096A8AF9DB0}" type="pres">
      <dgm:prSet presAssocID="{5F18958E-26C2-4EDB-BE19-42C724EEDB0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F2732A-C013-4FEB-83BD-477A1EEDEBE4}" type="presOf" srcId="{EDA1A978-7318-4D31-B0D6-1B122BA11D32}" destId="{A9C70A22-EC59-43F3-A10D-ECE06E569D44}" srcOrd="0" destOrd="0" presId="urn:microsoft.com/office/officeart/2018/5/layout/IconCircleLabelList"/>
    <dgm:cxn modelId="{6CF90339-CB65-4689-80B3-089B95827983}" srcId="{6CF10360-CBDB-4F3D-8940-0ED0D3DD199B}" destId="{EDA1A978-7318-4D31-B0D6-1B122BA11D32}" srcOrd="1" destOrd="0" parTransId="{F96E7DA0-FF74-4BD0-A2AE-F5FFBFEF540A}" sibTransId="{7EFD8F78-6614-44AA-96B7-4B832E6021D8}"/>
    <dgm:cxn modelId="{2B927B3A-A671-4E94-BF03-984F36C464B6}" type="presOf" srcId="{8EBEBCB8-D3FE-4BE1-91B4-6F370CB3F462}" destId="{2E9F90B1-944A-4222-A42F-0C187F3ADBF3}" srcOrd="0" destOrd="0" presId="urn:microsoft.com/office/officeart/2018/5/layout/IconCircleLabelList"/>
    <dgm:cxn modelId="{4D329F42-3249-48EE-B917-64FFF6CE2583}" type="presOf" srcId="{5F18958E-26C2-4EDB-BE19-42C724EEDB07}" destId="{D223489A-8E99-430C-95A7-F096A8AF9DB0}" srcOrd="0" destOrd="0" presId="urn:microsoft.com/office/officeart/2018/5/layout/IconCircleLabelList"/>
    <dgm:cxn modelId="{41B1C067-D715-494B-83D3-D46DC30D08D5}" type="presOf" srcId="{6CF10360-CBDB-4F3D-8940-0ED0D3DD199B}" destId="{97B38054-377D-47E4-AD0A-41AB6C435225}" srcOrd="0" destOrd="0" presId="urn:microsoft.com/office/officeart/2018/5/layout/IconCircleLabelList"/>
    <dgm:cxn modelId="{7AA1F94A-BD07-4211-98A6-698E3355697E}" srcId="{6CF10360-CBDB-4F3D-8940-0ED0D3DD199B}" destId="{4629F7F2-0969-45A9-8D1D-9F3E0EA6AF0D}" srcOrd="0" destOrd="0" parTransId="{6C1DFEE2-E5AC-437C-A9C3-490560EDE2E4}" sibTransId="{3CE2044A-0FAB-4189-B12D-DB6E79A8FB44}"/>
    <dgm:cxn modelId="{9D9E70AF-E1A0-47A8-B382-055A89222CAD}" srcId="{6CF10360-CBDB-4F3D-8940-0ED0D3DD199B}" destId="{8EBEBCB8-D3FE-4BE1-91B4-6F370CB3F462}" srcOrd="2" destOrd="0" parTransId="{A80F1D77-8796-4184-AF49-3BFB9B7A14E0}" sibTransId="{E9BC44A4-8CF0-4BE9-9EA1-6B7BBCECB07B}"/>
    <dgm:cxn modelId="{48A8AEE2-0C93-40BD-B76B-A0D5111E3B01}" srcId="{6CF10360-CBDB-4F3D-8940-0ED0D3DD199B}" destId="{5F18958E-26C2-4EDB-BE19-42C724EEDB07}" srcOrd="3" destOrd="0" parTransId="{C32D421B-9228-4723-A788-60C16380EFBB}" sibTransId="{195EC8E5-6327-4CFD-B203-791A76B5DD73}"/>
    <dgm:cxn modelId="{F5F6BFEB-0408-4509-97B7-848BED0A3C5A}" type="presOf" srcId="{4629F7F2-0969-45A9-8D1D-9F3E0EA6AF0D}" destId="{2DAF070D-F659-43F6-BE15-AB74435254CE}" srcOrd="0" destOrd="0" presId="urn:microsoft.com/office/officeart/2018/5/layout/IconCircleLabelList"/>
    <dgm:cxn modelId="{8B109F78-C751-49EE-B6D5-70E98FDA3BC0}" type="presParOf" srcId="{97B38054-377D-47E4-AD0A-41AB6C435225}" destId="{EB46A7F6-4CDD-47C2-835D-0F5F54A3FAD2}" srcOrd="0" destOrd="0" presId="urn:microsoft.com/office/officeart/2018/5/layout/IconCircleLabelList"/>
    <dgm:cxn modelId="{8271FEA6-287E-4FFA-A419-DD874D928B8E}" type="presParOf" srcId="{EB46A7F6-4CDD-47C2-835D-0F5F54A3FAD2}" destId="{75B4F48D-DFE7-4484-B1F0-05CDFCA9EA2D}" srcOrd="0" destOrd="0" presId="urn:microsoft.com/office/officeart/2018/5/layout/IconCircleLabelList"/>
    <dgm:cxn modelId="{CC9BDAD8-3519-46FB-BDA2-F57C989B12BB}" type="presParOf" srcId="{EB46A7F6-4CDD-47C2-835D-0F5F54A3FAD2}" destId="{5330D354-3F03-4D94-8A5E-24850574727A}" srcOrd="1" destOrd="0" presId="urn:microsoft.com/office/officeart/2018/5/layout/IconCircleLabelList"/>
    <dgm:cxn modelId="{6B1D59FE-C6CB-45EB-B718-D4671FEC9102}" type="presParOf" srcId="{EB46A7F6-4CDD-47C2-835D-0F5F54A3FAD2}" destId="{790296BC-F276-4F90-8924-06F1D53715F5}" srcOrd="2" destOrd="0" presId="urn:microsoft.com/office/officeart/2018/5/layout/IconCircleLabelList"/>
    <dgm:cxn modelId="{399C3668-3E7E-4BCB-9324-E4EFA0C094E0}" type="presParOf" srcId="{EB46A7F6-4CDD-47C2-835D-0F5F54A3FAD2}" destId="{2DAF070D-F659-43F6-BE15-AB74435254CE}" srcOrd="3" destOrd="0" presId="urn:microsoft.com/office/officeart/2018/5/layout/IconCircleLabelList"/>
    <dgm:cxn modelId="{5D00DF3E-07F0-480A-8DD1-EF54E383346F}" type="presParOf" srcId="{97B38054-377D-47E4-AD0A-41AB6C435225}" destId="{5D54CD4D-B941-4DFF-B806-61E86BE849BB}" srcOrd="1" destOrd="0" presId="urn:microsoft.com/office/officeart/2018/5/layout/IconCircleLabelList"/>
    <dgm:cxn modelId="{24161C7B-26BC-4A92-8D60-6BD963B79FD5}" type="presParOf" srcId="{97B38054-377D-47E4-AD0A-41AB6C435225}" destId="{6B53D1DE-1115-41AA-AC42-8482E824608B}" srcOrd="2" destOrd="0" presId="urn:microsoft.com/office/officeart/2018/5/layout/IconCircleLabelList"/>
    <dgm:cxn modelId="{3D225A55-432F-4994-B962-5230B5278B98}" type="presParOf" srcId="{6B53D1DE-1115-41AA-AC42-8482E824608B}" destId="{C8E8E47A-E501-42C3-A106-244DD50E8F35}" srcOrd="0" destOrd="0" presId="urn:microsoft.com/office/officeart/2018/5/layout/IconCircleLabelList"/>
    <dgm:cxn modelId="{0BB6E21D-CFC0-480B-BE59-525FD5FB85C3}" type="presParOf" srcId="{6B53D1DE-1115-41AA-AC42-8482E824608B}" destId="{B09FC9B7-97E3-4471-9B6E-C18C44A61003}" srcOrd="1" destOrd="0" presId="urn:microsoft.com/office/officeart/2018/5/layout/IconCircleLabelList"/>
    <dgm:cxn modelId="{D8C0CDE2-0E61-45A1-A28D-805B8BF961F1}" type="presParOf" srcId="{6B53D1DE-1115-41AA-AC42-8482E824608B}" destId="{DAC6C46A-AA34-42F5-9F84-4BE23EE4C1A7}" srcOrd="2" destOrd="0" presId="urn:microsoft.com/office/officeart/2018/5/layout/IconCircleLabelList"/>
    <dgm:cxn modelId="{0E15BC81-160F-483F-8ABA-D3AAB0EECF6E}" type="presParOf" srcId="{6B53D1DE-1115-41AA-AC42-8482E824608B}" destId="{A9C70A22-EC59-43F3-A10D-ECE06E569D44}" srcOrd="3" destOrd="0" presId="urn:microsoft.com/office/officeart/2018/5/layout/IconCircleLabelList"/>
    <dgm:cxn modelId="{B8B95B2F-7034-4B42-8F7D-01677468B8F6}" type="presParOf" srcId="{97B38054-377D-47E4-AD0A-41AB6C435225}" destId="{F27B33DB-F8E8-4556-860E-4C8D418DFE27}" srcOrd="3" destOrd="0" presId="urn:microsoft.com/office/officeart/2018/5/layout/IconCircleLabelList"/>
    <dgm:cxn modelId="{FC81690D-6488-42FE-BA4D-367E196A6C8D}" type="presParOf" srcId="{97B38054-377D-47E4-AD0A-41AB6C435225}" destId="{0FD65C4B-76AD-45E9-A189-B39B6EB02901}" srcOrd="4" destOrd="0" presId="urn:microsoft.com/office/officeart/2018/5/layout/IconCircleLabelList"/>
    <dgm:cxn modelId="{29D617F9-489C-4AB6-864F-1CF7272AF1CD}" type="presParOf" srcId="{0FD65C4B-76AD-45E9-A189-B39B6EB02901}" destId="{F21AA2D4-33E8-4773-82CD-DC89A86D3B7A}" srcOrd="0" destOrd="0" presId="urn:microsoft.com/office/officeart/2018/5/layout/IconCircleLabelList"/>
    <dgm:cxn modelId="{F0CC82E1-6576-48A8-9D04-F5A632E54136}" type="presParOf" srcId="{0FD65C4B-76AD-45E9-A189-B39B6EB02901}" destId="{59545B22-3AC8-4C1F-BDBA-A442458B0E4A}" srcOrd="1" destOrd="0" presId="urn:microsoft.com/office/officeart/2018/5/layout/IconCircleLabelList"/>
    <dgm:cxn modelId="{1BFC6C39-0F72-418D-8CCA-7AEFE72CF3C2}" type="presParOf" srcId="{0FD65C4B-76AD-45E9-A189-B39B6EB02901}" destId="{F3977835-B621-4E74-B021-9548468AF522}" srcOrd="2" destOrd="0" presId="urn:microsoft.com/office/officeart/2018/5/layout/IconCircleLabelList"/>
    <dgm:cxn modelId="{2FD68F10-5216-40E5-8DE4-90F32FB86E18}" type="presParOf" srcId="{0FD65C4B-76AD-45E9-A189-B39B6EB02901}" destId="{2E9F90B1-944A-4222-A42F-0C187F3ADBF3}" srcOrd="3" destOrd="0" presId="urn:microsoft.com/office/officeart/2018/5/layout/IconCircleLabelList"/>
    <dgm:cxn modelId="{D84D869E-B460-435A-A889-AFE3E5CCF810}" type="presParOf" srcId="{97B38054-377D-47E4-AD0A-41AB6C435225}" destId="{5311D94D-F7C7-4891-A5ED-FC4F24A599E8}" srcOrd="5" destOrd="0" presId="urn:microsoft.com/office/officeart/2018/5/layout/IconCircleLabelList"/>
    <dgm:cxn modelId="{299F5F27-72DE-44C6-A097-127642CAC7EC}" type="presParOf" srcId="{97B38054-377D-47E4-AD0A-41AB6C435225}" destId="{4D723AF3-7A9C-426C-8F5A-55D3493E6E2B}" srcOrd="6" destOrd="0" presId="urn:microsoft.com/office/officeart/2018/5/layout/IconCircleLabelList"/>
    <dgm:cxn modelId="{8FFFD51D-559C-44A7-9E72-6957612EF2C4}" type="presParOf" srcId="{4D723AF3-7A9C-426C-8F5A-55D3493E6E2B}" destId="{23C7C66E-1334-4AA1-A596-45BB0778358B}" srcOrd="0" destOrd="0" presId="urn:microsoft.com/office/officeart/2018/5/layout/IconCircleLabelList"/>
    <dgm:cxn modelId="{609CFB1D-0E31-4485-87A5-8B7E7C1FA033}" type="presParOf" srcId="{4D723AF3-7A9C-426C-8F5A-55D3493E6E2B}" destId="{F6A2AAE2-0123-4465-A0CE-6534CC801DED}" srcOrd="1" destOrd="0" presId="urn:microsoft.com/office/officeart/2018/5/layout/IconCircleLabelList"/>
    <dgm:cxn modelId="{EE6AB9EA-05E3-4815-B64A-DD0E35AC71E8}" type="presParOf" srcId="{4D723AF3-7A9C-426C-8F5A-55D3493E6E2B}" destId="{CE01A822-FAC2-46AA-BF1D-8E9D6E3F5557}" srcOrd="2" destOrd="0" presId="urn:microsoft.com/office/officeart/2018/5/layout/IconCircleLabelList"/>
    <dgm:cxn modelId="{BECFF4C7-C275-44D3-A943-3E4F364A3BA9}" type="presParOf" srcId="{4D723AF3-7A9C-426C-8F5A-55D3493E6E2B}" destId="{D223489A-8E99-430C-95A7-F096A8AF9D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7A020F-FCCE-4C82-BC3A-9A652BFC928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90C3096-45BC-42CF-AB8C-B11039FCC68F}">
      <dgm:prSet/>
      <dgm:spPr/>
      <dgm:t>
        <a:bodyPr/>
        <a:lstStyle/>
        <a:p>
          <a:pPr>
            <a:defRPr b="1"/>
          </a:pPr>
          <a:r>
            <a:rPr lang="en-US" baseline="0"/>
            <a:t>14 Pre-Built Reports</a:t>
          </a:r>
          <a:endParaRPr lang="en-US"/>
        </a:p>
      </dgm:t>
    </dgm:pt>
    <dgm:pt modelId="{8579A6CB-DFA6-4D57-9FAE-B083A3C38E59}" type="parTrans" cxnId="{56155762-0EF6-40F2-AA71-9A1063D6CFF3}">
      <dgm:prSet/>
      <dgm:spPr/>
      <dgm:t>
        <a:bodyPr/>
        <a:lstStyle/>
        <a:p>
          <a:endParaRPr lang="en-US"/>
        </a:p>
      </dgm:t>
    </dgm:pt>
    <dgm:pt modelId="{BFBAD84E-1664-4CEA-9666-5BF774AC72DC}" type="sibTrans" cxnId="{56155762-0EF6-40F2-AA71-9A1063D6CFF3}">
      <dgm:prSet/>
      <dgm:spPr/>
      <dgm:t>
        <a:bodyPr/>
        <a:lstStyle/>
        <a:p>
          <a:endParaRPr lang="en-US"/>
        </a:p>
      </dgm:t>
    </dgm:pt>
    <dgm:pt modelId="{5694AFF7-E49B-42D5-BEAF-AC790C12A135}">
      <dgm:prSet/>
      <dgm:spPr/>
      <dgm:t>
        <a:bodyPr/>
        <a:lstStyle/>
        <a:p>
          <a:r>
            <a:rPr lang="en-US" baseline="0"/>
            <a:t>6 Sales Reports</a:t>
          </a:r>
          <a:endParaRPr lang="en-US"/>
        </a:p>
      </dgm:t>
    </dgm:pt>
    <dgm:pt modelId="{FADCDD22-39D4-40D2-8FD3-39C7A96B3A47}" type="parTrans" cxnId="{8CB29A9C-D3BD-4FD3-A474-0645FF44F45F}">
      <dgm:prSet/>
      <dgm:spPr/>
      <dgm:t>
        <a:bodyPr/>
        <a:lstStyle/>
        <a:p>
          <a:endParaRPr lang="en-US"/>
        </a:p>
      </dgm:t>
    </dgm:pt>
    <dgm:pt modelId="{DCECD210-D881-4CB0-9D37-D7E9595E9B5D}" type="sibTrans" cxnId="{8CB29A9C-D3BD-4FD3-A474-0645FF44F45F}">
      <dgm:prSet/>
      <dgm:spPr/>
      <dgm:t>
        <a:bodyPr/>
        <a:lstStyle/>
        <a:p>
          <a:endParaRPr lang="en-US"/>
        </a:p>
      </dgm:t>
    </dgm:pt>
    <dgm:pt modelId="{8276A9BD-87F0-49D7-986A-C0E074FA0C28}">
      <dgm:prSet/>
      <dgm:spPr/>
      <dgm:t>
        <a:bodyPr/>
        <a:lstStyle/>
        <a:p>
          <a:r>
            <a:rPr lang="en-US" baseline="0"/>
            <a:t>5 Customer Service Reports</a:t>
          </a:r>
          <a:endParaRPr lang="en-US"/>
        </a:p>
      </dgm:t>
    </dgm:pt>
    <dgm:pt modelId="{D76740C5-B59F-48F6-A008-2342A28F4832}" type="parTrans" cxnId="{BF223A2D-64A2-45CA-A6AC-318F48E00E88}">
      <dgm:prSet/>
      <dgm:spPr/>
      <dgm:t>
        <a:bodyPr/>
        <a:lstStyle/>
        <a:p>
          <a:endParaRPr lang="en-US"/>
        </a:p>
      </dgm:t>
    </dgm:pt>
    <dgm:pt modelId="{AE48C8D1-5DE9-49B3-8AEB-E5C0C2384759}" type="sibTrans" cxnId="{BF223A2D-64A2-45CA-A6AC-318F48E00E88}">
      <dgm:prSet/>
      <dgm:spPr/>
      <dgm:t>
        <a:bodyPr/>
        <a:lstStyle/>
        <a:p>
          <a:endParaRPr lang="en-US"/>
        </a:p>
      </dgm:t>
    </dgm:pt>
    <dgm:pt modelId="{D72EB877-4043-4796-9D2A-5E4125E042A2}">
      <dgm:prSet/>
      <dgm:spPr/>
      <dgm:t>
        <a:bodyPr/>
        <a:lstStyle/>
        <a:p>
          <a:r>
            <a:rPr lang="en-US" baseline="0"/>
            <a:t>1 Natural Language Query Report</a:t>
          </a:r>
          <a:endParaRPr lang="en-US"/>
        </a:p>
      </dgm:t>
    </dgm:pt>
    <dgm:pt modelId="{FB191E0B-4B63-48A8-9F6D-5EAFAA5750E6}" type="parTrans" cxnId="{5F317828-0F0A-4EB6-B9C4-7EB3B99A5FF6}">
      <dgm:prSet/>
      <dgm:spPr/>
      <dgm:t>
        <a:bodyPr/>
        <a:lstStyle/>
        <a:p>
          <a:endParaRPr lang="en-US"/>
        </a:p>
      </dgm:t>
    </dgm:pt>
    <dgm:pt modelId="{DBB2DEDB-8F3C-415E-B8EC-D12C35BF6FAD}" type="sibTrans" cxnId="{5F317828-0F0A-4EB6-B9C4-7EB3B99A5FF6}">
      <dgm:prSet/>
      <dgm:spPr/>
      <dgm:t>
        <a:bodyPr/>
        <a:lstStyle/>
        <a:p>
          <a:endParaRPr lang="en-US"/>
        </a:p>
      </dgm:t>
    </dgm:pt>
    <dgm:pt modelId="{03C251EE-2719-42ED-9533-3A23FD4EC320}">
      <dgm:prSet/>
      <dgm:spPr/>
      <dgm:t>
        <a:bodyPr/>
        <a:lstStyle/>
        <a:p>
          <a:r>
            <a:rPr lang="en-US" baseline="0"/>
            <a:t>2 Contextual Reports for Accounts</a:t>
          </a:r>
          <a:endParaRPr lang="en-US"/>
        </a:p>
      </dgm:t>
    </dgm:pt>
    <dgm:pt modelId="{F95D38DD-239B-45E9-8C16-E0F4AE0A8B3A}" type="parTrans" cxnId="{15378DE9-DD74-4EA6-9640-8FA2EFF7CFCE}">
      <dgm:prSet/>
      <dgm:spPr/>
      <dgm:t>
        <a:bodyPr/>
        <a:lstStyle/>
        <a:p>
          <a:endParaRPr lang="en-US"/>
        </a:p>
      </dgm:t>
    </dgm:pt>
    <dgm:pt modelId="{3FE39E78-6A9A-419B-8C59-9451013BE55F}" type="sibTrans" cxnId="{15378DE9-DD74-4EA6-9640-8FA2EFF7CFCE}">
      <dgm:prSet/>
      <dgm:spPr/>
      <dgm:t>
        <a:bodyPr/>
        <a:lstStyle/>
        <a:p>
          <a:endParaRPr lang="en-US"/>
        </a:p>
      </dgm:t>
    </dgm:pt>
    <dgm:pt modelId="{933BDD44-A001-4B25-B813-0723D8252457}">
      <dgm:prSet/>
      <dgm:spPr/>
      <dgm:t>
        <a:bodyPr/>
        <a:lstStyle/>
        <a:p>
          <a:pPr>
            <a:defRPr b="1"/>
          </a:pPr>
          <a:r>
            <a:rPr lang="en-US" baseline="0"/>
            <a:t>Excel Demo Data File</a:t>
          </a:r>
          <a:endParaRPr lang="en-US"/>
        </a:p>
      </dgm:t>
    </dgm:pt>
    <dgm:pt modelId="{E463D0C4-9861-49A3-AAEC-A937DFD0F971}" type="parTrans" cxnId="{B9AFEFBD-3A9D-48B9-BBD8-9681DEDD11B0}">
      <dgm:prSet/>
      <dgm:spPr/>
      <dgm:t>
        <a:bodyPr/>
        <a:lstStyle/>
        <a:p>
          <a:endParaRPr lang="en-US"/>
        </a:p>
      </dgm:t>
    </dgm:pt>
    <dgm:pt modelId="{36452841-DD39-47D1-88B0-3C2638FA8E34}" type="sibTrans" cxnId="{B9AFEFBD-3A9D-48B9-BBD8-9681DEDD11B0}">
      <dgm:prSet/>
      <dgm:spPr/>
      <dgm:t>
        <a:bodyPr/>
        <a:lstStyle/>
        <a:p>
          <a:endParaRPr lang="en-US"/>
        </a:p>
      </dgm:t>
    </dgm:pt>
    <dgm:pt modelId="{977656D8-279D-482D-9FF3-C2A3800C77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 dirty="0"/>
            <a:t>Modeled on CDS data structure</a:t>
          </a:r>
        </a:p>
        <a:p>
          <a:pPr>
            <a:buFont typeface="Arial" panose="020B0604020202020204" pitchFamily="34" charset="0"/>
            <a:buChar char="•"/>
          </a:pPr>
          <a:r>
            <a:rPr lang="en-US" baseline="0" dirty="0"/>
            <a:t>Formula Driven for Flexibility</a:t>
          </a:r>
          <a:endParaRPr lang="en-US" dirty="0"/>
        </a:p>
      </dgm:t>
    </dgm:pt>
    <dgm:pt modelId="{8886EC9A-1B0B-414C-9EF1-5E703C6CF339}" type="parTrans" cxnId="{50779BA2-31C0-44B5-9E15-714C7007DAB8}">
      <dgm:prSet/>
      <dgm:spPr/>
      <dgm:t>
        <a:bodyPr/>
        <a:lstStyle/>
        <a:p>
          <a:endParaRPr lang="en-US"/>
        </a:p>
      </dgm:t>
    </dgm:pt>
    <dgm:pt modelId="{A04361EB-C6F7-4FE7-8C1D-D941C3891218}" type="sibTrans" cxnId="{50779BA2-31C0-44B5-9E15-714C7007DAB8}">
      <dgm:prSet/>
      <dgm:spPr/>
      <dgm:t>
        <a:bodyPr/>
        <a:lstStyle/>
        <a:p>
          <a:endParaRPr lang="en-US"/>
        </a:p>
      </dgm:t>
    </dgm:pt>
    <dgm:pt modelId="{2ACB208E-B7FD-4DA8-BF4A-426FDA65BB49}">
      <dgm:prSet/>
      <dgm:spPr/>
      <dgm:t>
        <a:bodyPr/>
        <a:lstStyle/>
        <a:p>
          <a:pPr>
            <a:defRPr b="1"/>
          </a:pPr>
          <a:r>
            <a:rPr lang="en-US"/>
            <a:t>Customizable Templates</a:t>
          </a:r>
        </a:p>
      </dgm:t>
    </dgm:pt>
    <dgm:pt modelId="{07D8F041-5C29-46E9-96CD-4283FC7843CD}" type="parTrans" cxnId="{BA223297-6DB4-40F8-B15C-28941028EFDC}">
      <dgm:prSet/>
      <dgm:spPr/>
      <dgm:t>
        <a:bodyPr/>
        <a:lstStyle/>
        <a:p>
          <a:endParaRPr lang="en-US"/>
        </a:p>
      </dgm:t>
    </dgm:pt>
    <dgm:pt modelId="{32D7FCCA-6BAE-4837-A524-A1BB659F2B9F}" type="sibTrans" cxnId="{BA223297-6DB4-40F8-B15C-28941028EFDC}">
      <dgm:prSet/>
      <dgm:spPr/>
      <dgm:t>
        <a:bodyPr/>
        <a:lstStyle/>
        <a:p>
          <a:endParaRPr lang="en-US"/>
        </a:p>
      </dgm:t>
    </dgm:pt>
    <dgm:pt modelId="{0F8248F5-94CD-4170-80AA-81F5C79BAAA5}">
      <dgm:prSet/>
      <dgm:spPr/>
      <dgm:t>
        <a:bodyPr/>
        <a:lstStyle/>
        <a:p>
          <a:r>
            <a:rPr lang="en-US" dirty="0"/>
            <a:t>Re-skin and add Customer Logos</a:t>
          </a:r>
        </a:p>
      </dgm:t>
    </dgm:pt>
    <dgm:pt modelId="{1FEF5384-E362-463A-8144-0BC8EC305868}" type="parTrans" cxnId="{C79FD55C-6840-4EC7-BEC8-0F5FCDB5CE30}">
      <dgm:prSet/>
      <dgm:spPr/>
      <dgm:t>
        <a:bodyPr/>
        <a:lstStyle/>
        <a:p>
          <a:endParaRPr lang="en-US"/>
        </a:p>
      </dgm:t>
    </dgm:pt>
    <dgm:pt modelId="{CE9C3FC5-EC56-4AC8-AF62-78EDB101921A}" type="sibTrans" cxnId="{C79FD55C-6840-4EC7-BEC8-0F5FCDB5CE30}">
      <dgm:prSet/>
      <dgm:spPr/>
      <dgm:t>
        <a:bodyPr/>
        <a:lstStyle/>
        <a:p>
          <a:endParaRPr lang="en-US"/>
        </a:p>
      </dgm:t>
    </dgm:pt>
    <dgm:pt modelId="{C9E893A9-CAC5-4110-AC61-45DB071CFEC0}">
      <dgm:prSet/>
      <dgm:spPr/>
      <dgm:t>
        <a:bodyPr/>
        <a:lstStyle/>
        <a:p>
          <a:r>
            <a:rPr lang="en-US"/>
            <a:t>Add/Remove Reports or Visuals</a:t>
          </a:r>
        </a:p>
      </dgm:t>
    </dgm:pt>
    <dgm:pt modelId="{1A83DE29-C87F-4CFF-BC0E-4383C3BA373C}" type="parTrans" cxnId="{F49FAA97-19A1-4D0D-A368-5842AA41CFF8}">
      <dgm:prSet/>
      <dgm:spPr/>
      <dgm:t>
        <a:bodyPr/>
        <a:lstStyle/>
        <a:p>
          <a:endParaRPr lang="en-US"/>
        </a:p>
      </dgm:t>
    </dgm:pt>
    <dgm:pt modelId="{5D68844D-AB5C-49FC-9DEF-57376D27EDDB}" type="sibTrans" cxnId="{F49FAA97-19A1-4D0D-A368-5842AA41CFF8}">
      <dgm:prSet/>
      <dgm:spPr/>
      <dgm:t>
        <a:bodyPr/>
        <a:lstStyle/>
        <a:p>
          <a:endParaRPr lang="en-US"/>
        </a:p>
      </dgm:t>
    </dgm:pt>
    <dgm:pt modelId="{E5932184-8944-49C1-9970-899DF44377F3}">
      <dgm:prSet/>
      <dgm:spPr/>
      <dgm:t>
        <a:bodyPr/>
        <a:lstStyle/>
        <a:p>
          <a:r>
            <a:rPr lang="en-US"/>
            <a:t>Re-label with Customer’s Terms</a:t>
          </a:r>
        </a:p>
      </dgm:t>
    </dgm:pt>
    <dgm:pt modelId="{782A6E00-5540-403C-B0F7-60A5A4163822}" type="parTrans" cxnId="{F10DB3EC-0E85-4D5B-9AB8-A901817B8EFC}">
      <dgm:prSet/>
      <dgm:spPr/>
      <dgm:t>
        <a:bodyPr/>
        <a:lstStyle/>
        <a:p>
          <a:endParaRPr lang="en-US"/>
        </a:p>
      </dgm:t>
    </dgm:pt>
    <dgm:pt modelId="{43D037A1-04EB-473D-B0B7-725777ECC39C}" type="sibTrans" cxnId="{F10DB3EC-0E85-4D5B-9AB8-A901817B8EFC}">
      <dgm:prSet/>
      <dgm:spPr/>
      <dgm:t>
        <a:bodyPr/>
        <a:lstStyle/>
        <a:p>
          <a:endParaRPr lang="en-US"/>
        </a:p>
      </dgm:t>
    </dgm:pt>
    <dgm:pt modelId="{B1FB8914-0668-4A5E-94D7-4C1E48F8536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Accounts</a:t>
          </a:r>
        </a:p>
      </dgm:t>
    </dgm:pt>
    <dgm:pt modelId="{6859833D-6B7A-48E1-BE3A-3642A421C083}" type="parTrans" cxnId="{67712691-EDC0-4BA0-BF8B-D2BABD4C7B61}">
      <dgm:prSet/>
      <dgm:spPr/>
      <dgm:t>
        <a:bodyPr/>
        <a:lstStyle/>
        <a:p>
          <a:endParaRPr lang="en-US"/>
        </a:p>
      </dgm:t>
    </dgm:pt>
    <dgm:pt modelId="{966A6F80-762D-4BE6-87DB-2452F00D8A1D}" type="sibTrans" cxnId="{67712691-EDC0-4BA0-BF8B-D2BABD4C7B61}">
      <dgm:prSet/>
      <dgm:spPr/>
      <dgm:t>
        <a:bodyPr/>
        <a:lstStyle/>
        <a:p>
          <a:endParaRPr lang="en-US"/>
        </a:p>
      </dgm:t>
    </dgm:pt>
    <dgm:pt modelId="{66724650-483C-4A44-8F02-EBBC31CA04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+ Campaigns, Products, Users, Industries, Territories, etc.</a:t>
          </a:r>
        </a:p>
      </dgm:t>
    </dgm:pt>
    <dgm:pt modelId="{2F04C392-B51F-4CCB-8A5E-45D1B340411D}" type="parTrans" cxnId="{2BF771F0-1567-4907-9A95-9CC6E1276E90}">
      <dgm:prSet/>
      <dgm:spPr/>
      <dgm:t>
        <a:bodyPr/>
        <a:lstStyle/>
        <a:p>
          <a:endParaRPr lang="en-US"/>
        </a:p>
      </dgm:t>
    </dgm:pt>
    <dgm:pt modelId="{5AE6C90F-C0D7-47CC-AEBB-7334FEDD6434}" type="sibTrans" cxnId="{2BF771F0-1567-4907-9A95-9CC6E1276E90}">
      <dgm:prSet/>
      <dgm:spPr/>
      <dgm:t>
        <a:bodyPr/>
        <a:lstStyle/>
        <a:p>
          <a:endParaRPr lang="en-US"/>
        </a:p>
      </dgm:t>
    </dgm:pt>
    <dgm:pt modelId="{768CF975-431E-40FA-B4B1-7BE2569506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5,000 Opportunities</a:t>
          </a:r>
          <a:endParaRPr lang="en-US"/>
        </a:p>
      </dgm:t>
    </dgm:pt>
    <dgm:pt modelId="{B608FDEF-E391-4C05-B3E2-20D689DB94C9}" type="parTrans" cxnId="{A8BBDC33-6811-437A-8BF2-2C78CEF11806}">
      <dgm:prSet/>
      <dgm:spPr/>
      <dgm:t>
        <a:bodyPr/>
        <a:lstStyle/>
        <a:p>
          <a:endParaRPr lang="en-US"/>
        </a:p>
      </dgm:t>
    </dgm:pt>
    <dgm:pt modelId="{8E8B3614-237E-412D-B5A5-1D060B7B7B50}" type="sibTrans" cxnId="{A8BBDC33-6811-437A-8BF2-2C78CEF11806}">
      <dgm:prSet/>
      <dgm:spPr/>
      <dgm:t>
        <a:bodyPr/>
        <a:lstStyle/>
        <a:p>
          <a:endParaRPr lang="en-US"/>
        </a:p>
      </dgm:t>
    </dgm:pt>
    <dgm:pt modelId="{C6E14625-9506-4D3E-B223-B7BF37EBBF0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Contacts</a:t>
          </a:r>
        </a:p>
      </dgm:t>
    </dgm:pt>
    <dgm:pt modelId="{4925AA04-037A-426E-96A2-8F12696F59C5}" type="parTrans" cxnId="{1C72C515-CFD3-4703-8AAF-C55FE1335E4D}">
      <dgm:prSet/>
      <dgm:spPr/>
      <dgm:t>
        <a:bodyPr/>
        <a:lstStyle/>
        <a:p>
          <a:endParaRPr lang="en-US"/>
        </a:p>
      </dgm:t>
    </dgm:pt>
    <dgm:pt modelId="{A5D96789-8F9D-4D51-8513-9EDE752CFF58}" type="sibTrans" cxnId="{1C72C515-CFD3-4703-8AAF-C55FE1335E4D}">
      <dgm:prSet/>
      <dgm:spPr/>
      <dgm:t>
        <a:bodyPr/>
        <a:lstStyle/>
        <a:p>
          <a:endParaRPr lang="en-US"/>
        </a:p>
      </dgm:t>
    </dgm:pt>
    <dgm:pt modelId="{C0F6148D-E7E7-4D20-9CFF-88C737560D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10,000 Service Cases</a:t>
          </a:r>
          <a:endParaRPr lang="en-US"/>
        </a:p>
      </dgm:t>
    </dgm:pt>
    <dgm:pt modelId="{329EEA40-765C-4633-B993-F5E67199D9B9}" type="parTrans" cxnId="{F86851E8-2658-438D-9CDB-938C1941496A}">
      <dgm:prSet/>
      <dgm:spPr/>
      <dgm:t>
        <a:bodyPr/>
        <a:lstStyle/>
        <a:p>
          <a:endParaRPr lang="en-US"/>
        </a:p>
      </dgm:t>
    </dgm:pt>
    <dgm:pt modelId="{1C9D672D-A79A-47A3-AA63-3BA217FE8334}" type="sibTrans" cxnId="{F86851E8-2658-438D-9CDB-938C1941496A}">
      <dgm:prSet/>
      <dgm:spPr/>
      <dgm:t>
        <a:bodyPr/>
        <a:lstStyle/>
        <a:p>
          <a:endParaRPr lang="en-US"/>
        </a:p>
      </dgm:t>
    </dgm:pt>
    <dgm:pt modelId="{5A9CFFF6-E072-42C6-A7D9-35B6547C63E4}" type="pres">
      <dgm:prSet presAssocID="{647A020F-FCCE-4C82-BC3A-9A652BFC9284}" presName="root" presStyleCnt="0">
        <dgm:presLayoutVars>
          <dgm:dir/>
          <dgm:resizeHandles val="exact"/>
        </dgm:presLayoutVars>
      </dgm:prSet>
      <dgm:spPr/>
    </dgm:pt>
    <dgm:pt modelId="{47B55D3C-5225-4FC8-8EA0-FDA54BCEE89B}" type="pres">
      <dgm:prSet presAssocID="{2ACB208E-B7FD-4DA8-BF4A-426FDA65BB49}" presName="compNode" presStyleCnt="0"/>
      <dgm:spPr/>
    </dgm:pt>
    <dgm:pt modelId="{42FBBA7F-B3EE-4D66-B4E7-1966144B5566}" type="pres">
      <dgm:prSet presAssocID="{2ACB208E-B7FD-4DA8-BF4A-426FDA65BB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5551F33F-38D9-4A15-B4BF-B6FDDE761AE1}" type="pres">
      <dgm:prSet presAssocID="{2ACB208E-B7FD-4DA8-BF4A-426FDA65BB49}" presName="iconSpace" presStyleCnt="0"/>
      <dgm:spPr/>
    </dgm:pt>
    <dgm:pt modelId="{4574BC1D-C136-477A-8AA5-4C9D57C40F62}" type="pres">
      <dgm:prSet presAssocID="{2ACB208E-B7FD-4DA8-BF4A-426FDA65BB49}" presName="parTx" presStyleLbl="revTx" presStyleIdx="0" presStyleCnt="6">
        <dgm:presLayoutVars>
          <dgm:chMax val="0"/>
          <dgm:chPref val="0"/>
        </dgm:presLayoutVars>
      </dgm:prSet>
      <dgm:spPr/>
    </dgm:pt>
    <dgm:pt modelId="{74B4D8E4-EE14-49B0-BE28-FC2A116FD48F}" type="pres">
      <dgm:prSet presAssocID="{2ACB208E-B7FD-4DA8-BF4A-426FDA65BB49}" presName="txSpace" presStyleCnt="0"/>
      <dgm:spPr/>
    </dgm:pt>
    <dgm:pt modelId="{3FFB7371-C79E-4421-841F-F433C6BCC40C}" type="pres">
      <dgm:prSet presAssocID="{2ACB208E-B7FD-4DA8-BF4A-426FDA65BB49}" presName="desTx" presStyleLbl="revTx" presStyleIdx="1" presStyleCnt="6">
        <dgm:presLayoutVars/>
      </dgm:prSet>
      <dgm:spPr/>
    </dgm:pt>
    <dgm:pt modelId="{266564D7-E36E-4DFE-890F-E9FE7CE1D647}" type="pres">
      <dgm:prSet presAssocID="{32D7FCCA-6BAE-4837-A524-A1BB659F2B9F}" presName="sibTrans" presStyleCnt="0"/>
      <dgm:spPr/>
    </dgm:pt>
    <dgm:pt modelId="{CBDDECEB-EFFE-4B89-B573-D0FD0C81A57A}" type="pres">
      <dgm:prSet presAssocID="{990C3096-45BC-42CF-AB8C-B11039FCC68F}" presName="compNode" presStyleCnt="0"/>
      <dgm:spPr/>
    </dgm:pt>
    <dgm:pt modelId="{192D33B4-2BC0-4C92-BAD8-E7C652218251}" type="pres">
      <dgm:prSet presAssocID="{990C3096-45BC-42CF-AB8C-B11039FCC6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AF0A8F9A-5358-46DA-8C5F-DB054361206D}" type="pres">
      <dgm:prSet presAssocID="{990C3096-45BC-42CF-AB8C-B11039FCC68F}" presName="iconSpace" presStyleCnt="0"/>
      <dgm:spPr/>
    </dgm:pt>
    <dgm:pt modelId="{E9A11957-7AC4-402E-A356-EFE435FBCA68}" type="pres">
      <dgm:prSet presAssocID="{990C3096-45BC-42CF-AB8C-B11039FCC68F}" presName="parTx" presStyleLbl="revTx" presStyleIdx="2" presStyleCnt="6">
        <dgm:presLayoutVars>
          <dgm:chMax val="0"/>
          <dgm:chPref val="0"/>
        </dgm:presLayoutVars>
      </dgm:prSet>
      <dgm:spPr/>
    </dgm:pt>
    <dgm:pt modelId="{CAAFA1D5-0950-4912-BF3C-E3A56AF5F2CF}" type="pres">
      <dgm:prSet presAssocID="{990C3096-45BC-42CF-AB8C-B11039FCC68F}" presName="txSpace" presStyleCnt="0"/>
      <dgm:spPr/>
    </dgm:pt>
    <dgm:pt modelId="{4060E814-0945-4FAD-BDF5-3ED1DA2CDE63}" type="pres">
      <dgm:prSet presAssocID="{990C3096-45BC-42CF-AB8C-B11039FCC68F}" presName="desTx" presStyleLbl="revTx" presStyleIdx="3" presStyleCnt="6">
        <dgm:presLayoutVars/>
      </dgm:prSet>
      <dgm:spPr/>
    </dgm:pt>
    <dgm:pt modelId="{EBBE22FE-CA2A-4F07-A6A9-4F30B954C82A}" type="pres">
      <dgm:prSet presAssocID="{BFBAD84E-1664-4CEA-9666-5BF774AC72DC}" presName="sibTrans" presStyleCnt="0"/>
      <dgm:spPr/>
    </dgm:pt>
    <dgm:pt modelId="{BC99A476-D35C-4700-8BBA-D511DEB833AF}" type="pres">
      <dgm:prSet presAssocID="{933BDD44-A001-4B25-B813-0723D8252457}" presName="compNode" presStyleCnt="0"/>
      <dgm:spPr/>
    </dgm:pt>
    <dgm:pt modelId="{688C4725-DD12-4262-891B-6F5066C13A24}" type="pres">
      <dgm:prSet presAssocID="{933BDD44-A001-4B25-B813-0723D82524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E47CC9AB-A785-4932-9324-4F1E4549D48E}" type="pres">
      <dgm:prSet presAssocID="{933BDD44-A001-4B25-B813-0723D8252457}" presName="iconSpace" presStyleCnt="0"/>
      <dgm:spPr/>
    </dgm:pt>
    <dgm:pt modelId="{49CCE6C8-BC4D-4835-B222-BB6AD4A68BC4}" type="pres">
      <dgm:prSet presAssocID="{933BDD44-A001-4B25-B813-0723D8252457}" presName="parTx" presStyleLbl="revTx" presStyleIdx="4" presStyleCnt="6">
        <dgm:presLayoutVars>
          <dgm:chMax val="0"/>
          <dgm:chPref val="0"/>
        </dgm:presLayoutVars>
      </dgm:prSet>
      <dgm:spPr/>
    </dgm:pt>
    <dgm:pt modelId="{5F777521-82C5-4297-BBD6-8A9E97862F93}" type="pres">
      <dgm:prSet presAssocID="{933BDD44-A001-4B25-B813-0723D8252457}" presName="txSpace" presStyleCnt="0"/>
      <dgm:spPr/>
    </dgm:pt>
    <dgm:pt modelId="{D904B7B1-0993-435E-8277-776D7127C1D2}" type="pres">
      <dgm:prSet presAssocID="{933BDD44-A001-4B25-B813-0723D8252457}" presName="desTx" presStyleLbl="revTx" presStyleIdx="5" presStyleCnt="6">
        <dgm:presLayoutVars/>
      </dgm:prSet>
      <dgm:spPr/>
    </dgm:pt>
  </dgm:ptLst>
  <dgm:cxnLst>
    <dgm:cxn modelId="{1C72C515-CFD3-4703-8AAF-C55FE1335E4D}" srcId="{933BDD44-A001-4B25-B813-0723D8252457}" destId="{C6E14625-9506-4D3E-B223-B7BF37EBBF08}" srcOrd="2" destOrd="0" parTransId="{4925AA04-037A-426E-96A2-8F12696F59C5}" sibTransId="{A5D96789-8F9D-4D51-8513-9EDE752CFF58}"/>
    <dgm:cxn modelId="{42C1ED1B-3FE8-4D58-8DE0-CAC19A216C7F}" type="presOf" srcId="{933BDD44-A001-4B25-B813-0723D8252457}" destId="{49CCE6C8-BC4D-4835-B222-BB6AD4A68BC4}" srcOrd="0" destOrd="0" presId="urn:microsoft.com/office/officeart/2018/2/layout/IconLabelDescriptionList"/>
    <dgm:cxn modelId="{38595420-AF63-456C-BD29-9DF351351789}" type="presOf" srcId="{647A020F-FCCE-4C82-BC3A-9A652BFC9284}" destId="{5A9CFFF6-E072-42C6-A7D9-35B6547C63E4}" srcOrd="0" destOrd="0" presId="urn:microsoft.com/office/officeart/2018/2/layout/IconLabelDescriptionList"/>
    <dgm:cxn modelId="{B6975C21-9250-4626-9D97-8F764222EAD4}" type="presOf" srcId="{C0F6148D-E7E7-4D20-9CFF-88C737560DF4}" destId="{D904B7B1-0993-435E-8277-776D7127C1D2}" srcOrd="0" destOrd="4" presId="urn:microsoft.com/office/officeart/2018/2/layout/IconLabelDescriptionList"/>
    <dgm:cxn modelId="{30114927-0B2D-4F92-B001-0231019BA7D6}" type="presOf" srcId="{C6E14625-9506-4D3E-B223-B7BF37EBBF08}" destId="{D904B7B1-0993-435E-8277-776D7127C1D2}" srcOrd="0" destOrd="2" presId="urn:microsoft.com/office/officeart/2018/2/layout/IconLabelDescriptionList"/>
    <dgm:cxn modelId="{5F317828-0F0A-4EB6-B9C4-7EB3B99A5FF6}" srcId="{990C3096-45BC-42CF-AB8C-B11039FCC68F}" destId="{D72EB877-4043-4796-9D2A-5E4125E042A2}" srcOrd="2" destOrd="0" parTransId="{FB191E0B-4B63-48A8-9F6D-5EAFAA5750E6}" sibTransId="{DBB2DEDB-8F3C-415E-B8EC-D12C35BF6FAD}"/>
    <dgm:cxn modelId="{62E1B82B-BA2C-4576-BFFA-BB94E2F09368}" type="presOf" srcId="{03C251EE-2719-42ED-9533-3A23FD4EC320}" destId="{4060E814-0945-4FAD-BDF5-3ED1DA2CDE63}" srcOrd="0" destOrd="3" presId="urn:microsoft.com/office/officeart/2018/2/layout/IconLabelDescriptionList"/>
    <dgm:cxn modelId="{BF223A2D-64A2-45CA-A6AC-318F48E00E88}" srcId="{990C3096-45BC-42CF-AB8C-B11039FCC68F}" destId="{8276A9BD-87F0-49D7-986A-C0E074FA0C28}" srcOrd="1" destOrd="0" parTransId="{D76740C5-B59F-48F6-A008-2342A28F4832}" sibTransId="{AE48C8D1-5DE9-49B3-8AEB-E5C0C2384759}"/>
    <dgm:cxn modelId="{A8BBDC33-6811-437A-8BF2-2C78CEF11806}" srcId="{933BDD44-A001-4B25-B813-0723D8252457}" destId="{768CF975-431E-40FA-B4B1-7BE25695061C}" srcOrd="3" destOrd="0" parTransId="{B608FDEF-E391-4C05-B3E2-20D689DB94C9}" sibTransId="{8E8B3614-237E-412D-B5A5-1D060B7B7B50}"/>
    <dgm:cxn modelId="{F6CE1C3B-56D1-47C3-BC44-37F811329713}" type="presOf" srcId="{66724650-483C-4A44-8F02-EBBC31CA0465}" destId="{D904B7B1-0993-435E-8277-776D7127C1D2}" srcOrd="0" destOrd="5" presId="urn:microsoft.com/office/officeart/2018/2/layout/IconLabelDescriptionList"/>
    <dgm:cxn modelId="{C79FD55C-6840-4EC7-BEC8-0F5FCDB5CE30}" srcId="{2ACB208E-B7FD-4DA8-BF4A-426FDA65BB49}" destId="{0F8248F5-94CD-4170-80AA-81F5C79BAAA5}" srcOrd="0" destOrd="0" parTransId="{1FEF5384-E362-463A-8144-0BC8EC305868}" sibTransId="{CE9C3FC5-EC56-4AC8-AF62-78EDB101921A}"/>
    <dgm:cxn modelId="{56155762-0EF6-40F2-AA71-9A1063D6CFF3}" srcId="{647A020F-FCCE-4C82-BC3A-9A652BFC9284}" destId="{990C3096-45BC-42CF-AB8C-B11039FCC68F}" srcOrd="1" destOrd="0" parTransId="{8579A6CB-DFA6-4D57-9FAE-B083A3C38E59}" sibTransId="{BFBAD84E-1664-4CEA-9666-5BF774AC72DC}"/>
    <dgm:cxn modelId="{43C3876A-1CE8-473F-A286-E525D2A9F1CC}" type="presOf" srcId="{768CF975-431E-40FA-B4B1-7BE25695061C}" destId="{D904B7B1-0993-435E-8277-776D7127C1D2}" srcOrd="0" destOrd="3" presId="urn:microsoft.com/office/officeart/2018/2/layout/IconLabelDescriptionList"/>
    <dgm:cxn modelId="{EBEB334D-18D2-499E-8759-B89FE2356347}" type="presOf" srcId="{B1FB8914-0668-4A5E-94D7-4C1E48F8536D}" destId="{D904B7B1-0993-435E-8277-776D7127C1D2}" srcOrd="0" destOrd="1" presId="urn:microsoft.com/office/officeart/2018/2/layout/IconLabelDescriptionList"/>
    <dgm:cxn modelId="{0694B251-9502-4CA2-8AFB-7AFB64F25D0F}" type="presOf" srcId="{990C3096-45BC-42CF-AB8C-B11039FCC68F}" destId="{E9A11957-7AC4-402E-A356-EFE435FBCA68}" srcOrd="0" destOrd="0" presId="urn:microsoft.com/office/officeart/2018/2/layout/IconLabelDescriptionList"/>
    <dgm:cxn modelId="{79FC9F8C-EC36-4354-A4FC-B2F53AF139FD}" type="presOf" srcId="{0F8248F5-94CD-4170-80AA-81F5C79BAAA5}" destId="{3FFB7371-C79E-4421-841F-F433C6BCC40C}" srcOrd="0" destOrd="0" presId="urn:microsoft.com/office/officeart/2018/2/layout/IconLabelDescriptionList"/>
    <dgm:cxn modelId="{67712691-EDC0-4BA0-BF8B-D2BABD4C7B61}" srcId="{933BDD44-A001-4B25-B813-0723D8252457}" destId="{B1FB8914-0668-4A5E-94D7-4C1E48F8536D}" srcOrd="1" destOrd="0" parTransId="{6859833D-6B7A-48E1-BE3A-3642A421C083}" sibTransId="{966A6F80-762D-4BE6-87DB-2452F00D8A1D}"/>
    <dgm:cxn modelId="{BA223297-6DB4-40F8-B15C-28941028EFDC}" srcId="{647A020F-FCCE-4C82-BC3A-9A652BFC9284}" destId="{2ACB208E-B7FD-4DA8-BF4A-426FDA65BB49}" srcOrd="0" destOrd="0" parTransId="{07D8F041-5C29-46E9-96CD-4283FC7843CD}" sibTransId="{32D7FCCA-6BAE-4837-A524-A1BB659F2B9F}"/>
    <dgm:cxn modelId="{F49FAA97-19A1-4D0D-A368-5842AA41CFF8}" srcId="{2ACB208E-B7FD-4DA8-BF4A-426FDA65BB49}" destId="{C9E893A9-CAC5-4110-AC61-45DB071CFEC0}" srcOrd="1" destOrd="0" parTransId="{1A83DE29-C87F-4CFF-BC0E-4383C3BA373C}" sibTransId="{5D68844D-AB5C-49FC-9DEF-57376D27EDDB}"/>
    <dgm:cxn modelId="{6C87F999-B137-492D-83A8-EE617E1DBDFE}" type="presOf" srcId="{8276A9BD-87F0-49D7-986A-C0E074FA0C28}" destId="{4060E814-0945-4FAD-BDF5-3ED1DA2CDE63}" srcOrd="0" destOrd="1" presId="urn:microsoft.com/office/officeart/2018/2/layout/IconLabelDescriptionList"/>
    <dgm:cxn modelId="{8CB29A9C-D3BD-4FD3-A474-0645FF44F45F}" srcId="{990C3096-45BC-42CF-AB8C-B11039FCC68F}" destId="{5694AFF7-E49B-42D5-BEAF-AC790C12A135}" srcOrd="0" destOrd="0" parTransId="{FADCDD22-39D4-40D2-8FD3-39C7A96B3A47}" sibTransId="{DCECD210-D881-4CB0-9D37-D7E9595E9B5D}"/>
    <dgm:cxn modelId="{50779BA2-31C0-44B5-9E15-714C7007DAB8}" srcId="{933BDD44-A001-4B25-B813-0723D8252457}" destId="{977656D8-279D-482D-9FF3-C2A3800C772B}" srcOrd="0" destOrd="0" parTransId="{8886EC9A-1B0B-414C-9EF1-5E703C6CF339}" sibTransId="{A04361EB-C6F7-4FE7-8C1D-D941C3891218}"/>
    <dgm:cxn modelId="{22474EA4-9EE8-43C6-8296-A82ABC596DAC}" type="presOf" srcId="{5694AFF7-E49B-42D5-BEAF-AC790C12A135}" destId="{4060E814-0945-4FAD-BDF5-3ED1DA2CDE63}" srcOrd="0" destOrd="0" presId="urn:microsoft.com/office/officeart/2018/2/layout/IconLabelDescriptionList"/>
    <dgm:cxn modelId="{4E218DB6-4BED-4144-AA9D-1E42CC354E5A}" type="presOf" srcId="{C9E893A9-CAC5-4110-AC61-45DB071CFEC0}" destId="{3FFB7371-C79E-4421-841F-F433C6BCC40C}" srcOrd="0" destOrd="1" presId="urn:microsoft.com/office/officeart/2018/2/layout/IconLabelDescriptionList"/>
    <dgm:cxn modelId="{5675D1BA-6523-4D19-AC75-EB2C739FF4DD}" type="presOf" srcId="{977656D8-279D-482D-9FF3-C2A3800C772B}" destId="{D904B7B1-0993-435E-8277-776D7127C1D2}" srcOrd="0" destOrd="0" presId="urn:microsoft.com/office/officeart/2018/2/layout/IconLabelDescriptionList"/>
    <dgm:cxn modelId="{B9AFEFBD-3A9D-48B9-BBD8-9681DEDD11B0}" srcId="{647A020F-FCCE-4C82-BC3A-9A652BFC9284}" destId="{933BDD44-A001-4B25-B813-0723D8252457}" srcOrd="2" destOrd="0" parTransId="{E463D0C4-9861-49A3-AAEC-A937DFD0F971}" sibTransId="{36452841-DD39-47D1-88B0-3C2638FA8E34}"/>
    <dgm:cxn modelId="{E064BDD2-AA52-4513-B957-4D5B9B5D44EF}" type="presOf" srcId="{2ACB208E-B7FD-4DA8-BF4A-426FDA65BB49}" destId="{4574BC1D-C136-477A-8AA5-4C9D57C40F62}" srcOrd="0" destOrd="0" presId="urn:microsoft.com/office/officeart/2018/2/layout/IconLabelDescriptionList"/>
    <dgm:cxn modelId="{F86851E8-2658-438D-9CDB-938C1941496A}" srcId="{933BDD44-A001-4B25-B813-0723D8252457}" destId="{C0F6148D-E7E7-4D20-9CFF-88C737560DF4}" srcOrd="4" destOrd="0" parTransId="{329EEA40-765C-4633-B993-F5E67199D9B9}" sibTransId="{1C9D672D-A79A-47A3-AA63-3BA217FE8334}"/>
    <dgm:cxn modelId="{15378DE9-DD74-4EA6-9640-8FA2EFF7CFCE}" srcId="{990C3096-45BC-42CF-AB8C-B11039FCC68F}" destId="{03C251EE-2719-42ED-9533-3A23FD4EC320}" srcOrd="3" destOrd="0" parTransId="{F95D38DD-239B-45E9-8C16-E0F4AE0A8B3A}" sibTransId="{3FE39E78-6A9A-419B-8C59-9451013BE55F}"/>
    <dgm:cxn modelId="{A24E6AEC-B899-46FA-9144-82DD51C09766}" type="presOf" srcId="{D72EB877-4043-4796-9D2A-5E4125E042A2}" destId="{4060E814-0945-4FAD-BDF5-3ED1DA2CDE63}" srcOrd="0" destOrd="2" presId="urn:microsoft.com/office/officeart/2018/2/layout/IconLabelDescriptionList"/>
    <dgm:cxn modelId="{F10DB3EC-0E85-4D5B-9AB8-A901817B8EFC}" srcId="{2ACB208E-B7FD-4DA8-BF4A-426FDA65BB49}" destId="{E5932184-8944-49C1-9970-899DF44377F3}" srcOrd="2" destOrd="0" parTransId="{782A6E00-5540-403C-B0F7-60A5A4163822}" sibTransId="{43D037A1-04EB-473D-B0B7-725777ECC39C}"/>
    <dgm:cxn modelId="{2BF771F0-1567-4907-9A95-9CC6E1276E90}" srcId="{933BDD44-A001-4B25-B813-0723D8252457}" destId="{66724650-483C-4A44-8F02-EBBC31CA0465}" srcOrd="5" destOrd="0" parTransId="{2F04C392-B51F-4CCB-8A5E-45D1B340411D}" sibTransId="{5AE6C90F-C0D7-47CC-AEBB-7334FEDD6434}"/>
    <dgm:cxn modelId="{49E0C3F0-E4AE-411F-8968-430D5CC72AF0}" type="presOf" srcId="{E5932184-8944-49C1-9970-899DF44377F3}" destId="{3FFB7371-C79E-4421-841F-F433C6BCC40C}" srcOrd="0" destOrd="2" presId="urn:microsoft.com/office/officeart/2018/2/layout/IconLabelDescriptionList"/>
    <dgm:cxn modelId="{5669216C-A3FD-4501-BEE4-879685B4E1C5}" type="presParOf" srcId="{5A9CFFF6-E072-42C6-A7D9-35B6547C63E4}" destId="{47B55D3C-5225-4FC8-8EA0-FDA54BCEE89B}" srcOrd="0" destOrd="0" presId="urn:microsoft.com/office/officeart/2018/2/layout/IconLabelDescriptionList"/>
    <dgm:cxn modelId="{43366A20-E175-45CB-8FE3-147F38279531}" type="presParOf" srcId="{47B55D3C-5225-4FC8-8EA0-FDA54BCEE89B}" destId="{42FBBA7F-B3EE-4D66-B4E7-1966144B5566}" srcOrd="0" destOrd="0" presId="urn:microsoft.com/office/officeart/2018/2/layout/IconLabelDescriptionList"/>
    <dgm:cxn modelId="{549B70D8-EBD6-4FCF-B899-8F915F868482}" type="presParOf" srcId="{47B55D3C-5225-4FC8-8EA0-FDA54BCEE89B}" destId="{5551F33F-38D9-4A15-B4BF-B6FDDE761AE1}" srcOrd="1" destOrd="0" presId="urn:microsoft.com/office/officeart/2018/2/layout/IconLabelDescriptionList"/>
    <dgm:cxn modelId="{6E596D76-6FC0-4FF3-ABF5-E3832E4F3444}" type="presParOf" srcId="{47B55D3C-5225-4FC8-8EA0-FDA54BCEE89B}" destId="{4574BC1D-C136-477A-8AA5-4C9D57C40F62}" srcOrd="2" destOrd="0" presId="urn:microsoft.com/office/officeart/2018/2/layout/IconLabelDescriptionList"/>
    <dgm:cxn modelId="{3790FD8D-7D69-44F8-AE45-DEE5B38B24FA}" type="presParOf" srcId="{47B55D3C-5225-4FC8-8EA0-FDA54BCEE89B}" destId="{74B4D8E4-EE14-49B0-BE28-FC2A116FD48F}" srcOrd="3" destOrd="0" presId="urn:microsoft.com/office/officeart/2018/2/layout/IconLabelDescriptionList"/>
    <dgm:cxn modelId="{2E809AC1-BEF0-41EC-831E-0AA243A751CD}" type="presParOf" srcId="{47B55D3C-5225-4FC8-8EA0-FDA54BCEE89B}" destId="{3FFB7371-C79E-4421-841F-F433C6BCC40C}" srcOrd="4" destOrd="0" presId="urn:microsoft.com/office/officeart/2018/2/layout/IconLabelDescriptionList"/>
    <dgm:cxn modelId="{08969679-F4C9-4B9B-9EE9-FEC9A38330CA}" type="presParOf" srcId="{5A9CFFF6-E072-42C6-A7D9-35B6547C63E4}" destId="{266564D7-E36E-4DFE-890F-E9FE7CE1D647}" srcOrd="1" destOrd="0" presId="urn:microsoft.com/office/officeart/2018/2/layout/IconLabelDescriptionList"/>
    <dgm:cxn modelId="{28660A90-859A-4EA0-87D2-8F218D1EE998}" type="presParOf" srcId="{5A9CFFF6-E072-42C6-A7D9-35B6547C63E4}" destId="{CBDDECEB-EFFE-4B89-B573-D0FD0C81A57A}" srcOrd="2" destOrd="0" presId="urn:microsoft.com/office/officeart/2018/2/layout/IconLabelDescriptionList"/>
    <dgm:cxn modelId="{D43DE786-F046-4CF0-BEAC-CD82C1814BDF}" type="presParOf" srcId="{CBDDECEB-EFFE-4B89-B573-D0FD0C81A57A}" destId="{192D33B4-2BC0-4C92-BAD8-E7C652218251}" srcOrd="0" destOrd="0" presId="urn:microsoft.com/office/officeart/2018/2/layout/IconLabelDescriptionList"/>
    <dgm:cxn modelId="{A2D1E098-B3DF-4DAF-8C12-989C0222B730}" type="presParOf" srcId="{CBDDECEB-EFFE-4B89-B573-D0FD0C81A57A}" destId="{AF0A8F9A-5358-46DA-8C5F-DB054361206D}" srcOrd="1" destOrd="0" presId="urn:microsoft.com/office/officeart/2018/2/layout/IconLabelDescriptionList"/>
    <dgm:cxn modelId="{14B6BD71-02C3-4EC3-AECE-6F7ADA010F96}" type="presParOf" srcId="{CBDDECEB-EFFE-4B89-B573-D0FD0C81A57A}" destId="{E9A11957-7AC4-402E-A356-EFE435FBCA68}" srcOrd="2" destOrd="0" presId="urn:microsoft.com/office/officeart/2018/2/layout/IconLabelDescriptionList"/>
    <dgm:cxn modelId="{0BD5D0A2-9B5A-49AA-8CBB-388379E1F89A}" type="presParOf" srcId="{CBDDECEB-EFFE-4B89-B573-D0FD0C81A57A}" destId="{CAAFA1D5-0950-4912-BF3C-E3A56AF5F2CF}" srcOrd="3" destOrd="0" presId="urn:microsoft.com/office/officeart/2018/2/layout/IconLabelDescriptionList"/>
    <dgm:cxn modelId="{84BA217B-2B8A-450A-A857-8E0527DC5268}" type="presParOf" srcId="{CBDDECEB-EFFE-4B89-B573-D0FD0C81A57A}" destId="{4060E814-0945-4FAD-BDF5-3ED1DA2CDE63}" srcOrd="4" destOrd="0" presId="urn:microsoft.com/office/officeart/2018/2/layout/IconLabelDescriptionList"/>
    <dgm:cxn modelId="{2AE98A26-D43F-454F-8E2D-CCB9B45399B3}" type="presParOf" srcId="{5A9CFFF6-E072-42C6-A7D9-35B6547C63E4}" destId="{EBBE22FE-CA2A-4F07-A6A9-4F30B954C82A}" srcOrd="3" destOrd="0" presId="urn:microsoft.com/office/officeart/2018/2/layout/IconLabelDescriptionList"/>
    <dgm:cxn modelId="{09F3F5F4-10F2-4A0A-ABB7-6154ECF58FE3}" type="presParOf" srcId="{5A9CFFF6-E072-42C6-A7D9-35B6547C63E4}" destId="{BC99A476-D35C-4700-8BBA-D511DEB833AF}" srcOrd="4" destOrd="0" presId="urn:microsoft.com/office/officeart/2018/2/layout/IconLabelDescriptionList"/>
    <dgm:cxn modelId="{3FB569FA-6372-427F-9A98-34AA28F5704C}" type="presParOf" srcId="{BC99A476-D35C-4700-8BBA-D511DEB833AF}" destId="{688C4725-DD12-4262-891B-6F5066C13A24}" srcOrd="0" destOrd="0" presId="urn:microsoft.com/office/officeart/2018/2/layout/IconLabelDescriptionList"/>
    <dgm:cxn modelId="{4472727A-DCCC-4064-957A-28F773A1494E}" type="presParOf" srcId="{BC99A476-D35C-4700-8BBA-D511DEB833AF}" destId="{E47CC9AB-A785-4932-9324-4F1E4549D48E}" srcOrd="1" destOrd="0" presId="urn:microsoft.com/office/officeart/2018/2/layout/IconLabelDescriptionList"/>
    <dgm:cxn modelId="{24F0FBD3-4E3A-44C8-8079-5A7AFA5856FF}" type="presParOf" srcId="{BC99A476-D35C-4700-8BBA-D511DEB833AF}" destId="{49CCE6C8-BC4D-4835-B222-BB6AD4A68BC4}" srcOrd="2" destOrd="0" presId="urn:microsoft.com/office/officeart/2018/2/layout/IconLabelDescriptionList"/>
    <dgm:cxn modelId="{ED69F15D-CDA9-4371-94FC-1387DE0B1D5D}" type="presParOf" srcId="{BC99A476-D35C-4700-8BBA-D511DEB833AF}" destId="{5F777521-82C5-4297-BBD6-8A9E97862F93}" srcOrd="3" destOrd="0" presId="urn:microsoft.com/office/officeart/2018/2/layout/IconLabelDescriptionList"/>
    <dgm:cxn modelId="{2BA5E2E1-4B88-4D5C-BBEC-8BE2B9A9298A}" type="presParOf" srcId="{BC99A476-D35C-4700-8BBA-D511DEB833AF}" destId="{D904B7B1-0993-435E-8277-776D7127C1D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/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4F48D-DFE7-4484-B1F0-05CDFCA9EA2D}">
      <dsp:nvSpPr>
        <dsp:cNvPr id="0" name=""/>
        <dsp:cNvSpPr/>
      </dsp:nvSpPr>
      <dsp:spPr>
        <a:xfrm>
          <a:off x="906836" y="327493"/>
          <a:ext cx="1261236" cy="12612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0D354-3F03-4D94-8A5E-24850574727A}">
      <dsp:nvSpPr>
        <dsp:cNvPr id="0" name=""/>
        <dsp:cNvSpPr/>
      </dsp:nvSpPr>
      <dsp:spPr>
        <a:xfrm>
          <a:off x="117562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F070D-F659-43F6-BE15-AB74435254CE}">
      <dsp:nvSpPr>
        <dsp:cNvPr id="0" name=""/>
        <dsp:cNvSpPr/>
      </dsp:nvSpPr>
      <dsp:spPr>
        <a:xfrm>
          <a:off x="50365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The objective is to sell the value of  Dynamics</a:t>
          </a:r>
        </a:p>
      </dsp:txBody>
      <dsp:txXfrm>
        <a:off x="503654" y="1981573"/>
        <a:ext cx="2067600" cy="720000"/>
      </dsp:txXfrm>
    </dsp:sp>
    <dsp:sp modelId="{C8E8E47A-E501-42C3-A106-244DD50E8F35}">
      <dsp:nvSpPr>
        <dsp:cNvPr id="0" name=""/>
        <dsp:cNvSpPr/>
      </dsp:nvSpPr>
      <dsp:spPr>
        <a:xfrm>
          <a:off x="3336266" y="327493"/>
          <a:ext cx="1261236" cy="1261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FC9B7-97E3-4471-9B6E-C18C44A61003}">
      <dsp:nvSpPr>
        <dsp:cNvPr id="0" name=""/>
        <dsp:cNvSpPr/>
      </dsp:nvSpPr>
      <dsp:spPr>
        <a:xfrm>
          <a:off x="360505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70A22-EC59-43F3-A10D-ECE06E569D44}">
      <dsp:nvSpPr>
        <dsp:cNvPr id="0" name=""/>
        <dsp:cNvSpPr/>
      </dsp:nvSpPr>
      <dsp:spPr>
        <a:xfrm>
          <a:off x="293308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PowerBI gives US an unfair advantage</a:t>
          </a:r>
        </a:p>
      </dsp:txBody>
      <dsp:txXfrm>
        <a:off x="2933084" y="1981573"/>
        <a:ext cx="2067600" cy="720000"/>
      </dsp:txXfrm>
    </dsp:sp>
    <dsp:sp modelId="{F21AA2D4-33E8-4773-82CD-DC89A86D3B7A}">
      <dsp:nvSpPr>
        <dsp:cNvPr id="0" name=""/>
        <dsp:cNvSpPr/>
      </dsp:nvSpPr>
      <dsp:spPr>
        <a:xfrm>
          <a:off x="5765696" y="327493"/>
          <a:ext cx="1261236" cy="12612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45B22-3AC8-4C1F-BDBA-A442458B0E4A}">
      <dsp:nvSpPr>
        <dsp:cNvPr id="0" name=""/>
        <dsp:cNvSpPr/>
      </dsp:nvSpPr>
      <dsp:spPr>
        <a:xfrm>
          <a:off x="603448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F90B1-944A-4222-A42F-0C187F3ADBF3}">
      <dsp:nvSpPr>
        <dsp:cNvPr id="0" name=""/>
        <dsp:cNvSpPr/>
      </dsp:nvSpPr>
      <dsp:spPr>
        <a:xfrm>
          <a:off x="536251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is more than Pie Charts and Graphs</a:t>
          </a:r>
        </a:p>
      </dsp:txBody>
      <dsp:txXfrm>
        <a:off x="5362514" y="1981573"/>
        <a:ext cx="2067600" cy="720000"/>
      </dsp:txXfrm>
    </dsp:sp>
    <dsp:sp modelId="{23C7C66E-1334-4AA1-A596-45BB0778358B}">
      <dsp:nvSpPr>
        <dsp:cNvPr id="0" name=""/>
        <dsp:cNvSpPr/>
      </dsp:nvSpPr>
      <dsp:spPr>
        <a:xfrm>
          <a:off x="8195127" y="327493"/>
          <a:ext cx="1261236" cy="12612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2AAE2-0123-4465-A0CE-6534CC801DED}">
      <dsp:nvSpPr>
        <dsp:cNvPr id="0" name=""/>
        <dsp:cNvSpPr/>
      </dsp:nvSpPr>
      <dsp:spPr>
        <a:xfrm>
          <a:off x="8463915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3489A-8E99-430C-95A7-F096A8AF9DB0}">
      <dsp:nvSpPr>
        <dsp:cNvPr id="0" name=""/>
        <dsp:cNvSpPr/>
      </dsp:nvSpPr>
      <dsp:spPr>
        <a:xfrm>
          <a:off x="7791945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captures the imagination of the BDM</a:t>
          </a:r>
        </a:p>
      </dsp:txBody>
      <dsp:txXfrm>
        <a:off x="7791945" y="1981573"/>
        <a:ext cx="20676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BBA7F-B3EE-4D66-B4E7-1966144B5566}">
      <dsp:nvSpPr>
        <dsp:cNvPr id="0" name=""/>
        <dsp:cNvSpPr/>
      </dsp:nvSpPr>
      <dsp:spPr>
        <a:xfrm>
          <a:off x="6982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4BC1D-C136-477A-8AA5-4C9D57C40F62}">
      <dsp:nvSpPr>
        <dsp:cNvPr id="0" name=""/>
        <dsp:cNvSpPr/>
      </dsp:nvSpPr>
      <dsp:spPr>
        <a:xfrm>
          <a:off x="6982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Customizable Templates</a:t>
          </a:r>
        </a:p>
      </dsp:txBody>
      <dsp:txXfrm>
        <a:off x="6982" y="1293007"/>
        <a:ext cx="3089323" cy="393276"/>
      </dsp:txXfrm>
    </dsp:sp>
    <dsp:sp modelId="{3FFB7371-C79E-4421-841F-F433C6BCC40C}">
      <dsp:nvSpPr>
        <dsp:cNvPr id="0" name=""/>
        <dsp:cNvSpPr/>
      </dsp:nvSpPr>
      <dsp:spPr>
        <a:xfrm>
          <a:off x="6982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Re-skin and add Customer Logos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Add/Remove Reports or Visuals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Re-label with Customer’s Terms</a:t>
          </a:r>
        </a:p>
      </dsp:txBody>
      <dsp:txXfrm>
        <a:off x="6982" y="1743091"/>
        <a:ext cx="3089323" cy="1350531"/>
      </dsp:txXfrm>
    </dsp:sp>
    <dsp:sp modelId="{192D33B4-2BC0-4C92-BAD8-E7C652218251}">
      <dsp:nvSpPr>
        <dsp:cNvPr id="0" name=""/>
        <dsp:cNvSpPr/>
      </dsp:nvSpPr>
      <dsp:spPr>
        <a:xfrm>
          <a:off x="3636938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11957-7AC4-402E-A356-EFE435FBCA68}">
      <dsp:nvSpPr>
        <dsp:cNvPr id="0" name=""/>
        <dsp:cNvSpPr/>
      </dsp:nvSpPr>
      <dsp:spPr>
        <a:xfrm>
          <a:off x="3636938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14 Pre-Built Reports</a:t>
          </a:r>
          <a:endParaRPr lang="en-US" sz="2300" kern="1200"/>
        </a:p>
      </dsp:txBody>
      <dsp:txXfrm>
        <a:off x="3636938" y="1293007"/>
        <a:ext cx="3089323" cy="393276"/>
      </dsp:txXfrm>
    </dsp:sp>
    <dsp:sp modelId="{4060E814-0945-4FAD-BDF5-3ED1DA2CDE63}">
      <dsp:nvSpPr>
        <dsp:cNvPr id="0" name=""/>
        <dsp:cNvSpPr/>
      </dsp:nvSpPr>
      <dsp:spPr>
        <a:xfrm>
          <a:off x="3636938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6 Sales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5 Customer Service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1 Natural Language Query Report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2 Contextual Reports for Accounts</a:t>
          </a:r>
          <a:endParaRPr lang="en-US" sz="1700" kern="1200"/>
        </a:p>
      </dsp:txBody>
      <dsp:txXfrm>
        <a:off x="3636938" y="1743091"/>
        <a:ext cx="3089323" cy="1350531"/>
      </dsp:txXfrm>
    </dsp:sp>
    <dsp:sp modelId="{688C4725-DD12-4262-891B-6F5066C13A24}">
      <dsp:nvSpPr>
        <dsp:cNvPr id="0" name=""/>
        <dsp:cNvSpPr/>
      </dsp:nvSpPr>
      <dsp:spPr>
        <a:xfrm>
          <a:off x="7266893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CE6C8-BC4D-4835-B222-BB6AD4A68BC4}">
      <dsp:nvSpPr>
        <dsp:cNvPr id="0" name=""/>
        <dsp:cNvSpPr/>
      </dsp:nvSpPr>
      <dsp:spPr>
        <a:xfrm>
          <a:off x="7266893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Excel Demo Data File</a:t>
          </a:r>
          <a:endParaRPr lang="en-US" sz="2300" kern="1200"/>
        </a:p>
      </dsp:txBody>
      <dsp:txXfrm>
        <a:off x="7266893" y="1293007"/>
        <a:ext cx="3089323" cy="393276"/>
      </dsp:txXfrm>
    </dsp:sp>
    <dsp:sp modelId="{D904B7B1-0993-435E-8277-776D7127C1D2}">
      <dsp:nvSpPr>
        <dsp:cNvPr id="0" name=""/>
        <dsp:cNvSpPr/>
      </dsp:nvSpPr>
      <dsp:spPr>
        <a:xfrm>
          <a:off x="7266893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Modeled on CDS data structure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Formula Driven for Flexibility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Accounts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/>
            <a:t>Contacts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5,000 Opportunities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10,000 Service Cases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+ Campaigns, Products, Users, Industries, Territories, etc.</a:t>
          </a:r>
        </a:p>
      </dsp:txBody>
      <dsp:txXfrm>
        <a:off x="7266893" y="1743091"/>
        <a:ext cx="3089323" cy="1350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7C1-03F3-4707-B7AD-2EAD3DD3C097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9FC77-F115-4CEF-99EA-5506EE997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love Dynamics – It’s been my bread and butter since the beta – I started implementing CRM fulltime in 2003 and as an implementer/architect I often wrestled with getting the business decision makers to embrace the value of the information being accumulated and processed within Dynamics.</a:t>
            </a:r>
          </a:p>
          <a:p>
            <a:endParaRPr lang="en-US" dirty="0"/>
          </a:p>
          <a:p>
            <a:r>
              <a:rPr lang="en-US" dirty="0"/>
              <a:t>The sales data and the nuance of how service cases are handled – there’s gold in that data, if only we could take exploit it.</a:t>
            </a:r>
          </a:p>
          <a:p>
            <a:endParaRPr lang="en-US" dirty="0"/>
          </a:p>
          <a:p>
            <a:r>
              <a:rPr lang="en-US" dirty="0"/>
              <a:t>In the last few years, PowerBI has exploded onto the data visualization and analytics scene and I believe it can serve as an accelerant on the BDM Conversations we have with prospects – and with long time users who are looking at expanding or re-evaluating Dynamics as a Business Application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Selling PowerBI might be a virtuous Side Effect, but Selling Dynamics is the Focus of our Conversation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PowerBI is crushing the competition and it’s crazy to not use it – It’s like an Ace or a Draw-Four card – use it!</a:t>
            </a:r>
          </a:p>
          <a:p>
            <a:br>
              <a:rPr lang="en-US" dirty="0"/>
            </a:br>
            <a:r>
              <a:rPr lang="en-US" dirty="0"/>
              <a:t>We have visuals within Dynamics – they are great for end-users, but BDMs / Managers / Business Analysts need more</a:t>
            </a:r>
          </a:p>
          <a:p>
            <a:br>
              <a:rPr lang="en-US" dirty="0"/>
            </a:br>
            <a:r>
              <a:rPr lang="en-US" dirty="0"/>
              <a:t>The visuals and intelligence built into PowerBI engage the imagination of BDMs</a:t>
            </a:r>
          </a:p>
          <a:p>
            <a:r>
              <a:rPr lang="en-US" dirty="0"/>
              <a:t> ( Let’s face it, BDMs don’t care how many clicks it takes to get to the center of an opportunity; this appeals to their needs.)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2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several features of showing PowerBI within Dynamics that help engage and dare I say, “Delight?” Business Decision Makers.</a:t>
            </a:r>
          </a:p>
          <a:p>
            <a:endParaRPr lang="en-US" dirty="0"/>
          </a:p>
          <a:p>
            <a:r>
              <a:rPr lang="en-US" dirty="0"/>
              <a:t>I have six Themes I want to show you that are examples of how PowerBI can engage the decision makers, managers and leaders in a business to view Dynamics / CDS as their best choice for a Business Application Platform.</a:t>
            </a:r>
          </a:p>
          <a:p>
            <a:endParaRPr lang="en-US" dirty="0"/>
          </a:p>
          <a:p>
            <a:r>
              <a:rPr lang="en-US" dirty="0"/>
              <a:t>But the first and most obvious thing is one of the simplest, see how the dashboard is a seamless part of the Dynamics UI – In fact occasionally I’ll go through a demo and only later in the conversation to I refer to PowerBI as a part of the Microsoft Business Applications Platform.</a:t>
            </a:r>
          </a:p>
          <a:p>
            <a:endParaRPr lang="en-US" dirty="0"/>
          </a:p>
          <a:p>
            <a:r>
              <a:rPr lang="en-US" dirty="0"/>
              <a:t>Clicking on the dashboard allows us to drill into the underlying report -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everyone on the call has interacted with a PowerBI dashboard – and seen the filtering and cross-highlighting &lt;Click&gt;</a:t>
            </a:r>
          </a:p>
          <a:p>
            <a:endParaRPr lang="en-US" dirty="0"/>
          </a:p>
          <a:p>
            <a:r>
              <a:rPr lang="en-US" dirty="0"/>
              <a:t>If the data model is built out to resemble CDS, we can filter on a Region and see the rest of the report, such as the maps or charts, respond. &lt;Click&gt;</a:t>
            </a:r>
          </a:p>
          <a:p>
            <a:endParaRPr lang="en-US" dirty="0"/>
          </a:p>
          <a:p>
            <a:r>
              <a:rPr lang="en-US" dirty="0"/>
              <a:t>The interaction can be tailored to the conversation/purpose – but ultimately it’s a way for BDMs to start at the high-level and drill down to the details for more understanding.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look at the right side of the screen, &lt;Click&gt;</a:t>
            </a:r>
          </a:p>
          <a:p>
            <a:r>
              <a:rPr lang="en-US" dirty="0"/>
              <a:t>There’s Actual and Forecasted Revenue, by owner, along with their Goals in Sales Pipeline – I’ll Zoom in now - &lt;Click&gt;</a:t>
            </a:r>
          </a:p>
          <a:p>
            <a:endParaRPr lang="en-US" dirty="0"/>
          </a:p>
          <a:p>
            <a:r>
              <a:rPr lang="en-US" dirty="0"/>
              <a:t>At the Top of the area, &lt;Click&gt; There’s a Forecast Adjustment Slider – A manager can interactively adjust one value &lt;Click&gt; (in this case an estimate of how much of the forecasted pipeline they want to assume will close) </a:t>
            </a:r>
          </a:p>
          <a:p>
            <a:r>
              <a:rPr lang="en-US" dirty="0"/>
              <a:t>As they adjust it, the chart and table respond – &lt;Click&gt;</a:t>
            </a:r>
          </a:p>
          <a:p>
            <a:endParaRPr lang="en-US" dirty="0"/>
          </a:p>
          <a:p>
            <a:r>
              <a:rPr lang="en-US" dirty="0"/>
              <a:t>You can see how as we lower our forecast expectations by 40%, &lt;Click&gt;</a:t>
            </a:r>
          </a:p>
          <a:p>
            <a:r>
              <a:rPr lang="en-US" dirty="0"/>
              <a:t>more users show up with a warning or a red X –meaning they are at risk of not making quota unless they beat expectations.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Decision Makers need the insights into what factors drive a particular outcome they measure – such as opportunity close or customer satisfaction &lt;Click&gt;</a:t>
            </a:r>
            <a:br>
              <a:rPr lang="en-US" dirty="0"/>
            </a:br>
            <a:r>
              <a:rPr lang="en-US" dirty="0"/>
              <a:t> Think of any opportunity you’ve worked – &lt;Click&gt;</a:t>
            </a:r>
            <a:br>
              <a:rPr lang="en-US" dirty="0"/>
            </a:br>
            <a:r>
              <a:rPr lang="en-US" dirty="0"/>
              <a:t>There are tons of factors that influence whether opportunities are Won or Lost – Salesperson, Product, Pricing, Industry, Competitor, etc. – But an objective look at WHICH factor makes the most significant impact over a wide range of opportunities requires a statistical tool called ‘regression analysis’ (and probably not a few Excedrin and Coffees.)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6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 we see that over all, Discounting is driving a 2x increase in sales success for each 2% it increases overall across products – but we see that in context of other factors. </a:t>
            </a:r>
          </a:p>
          <a:p>
            <a:endParaRPr lang="en-US" dirty="0"/>
          </a:p>
          <a:p>
            <a:r>
              <a:rPr lang="en-US" dirty="0"/>
              <a:t>But if we drill into a single product, &lt;click&gt; - We see different factors are more influential on that product, however &lt;click&gt; other products have a different combination of factors. </a:t>
            </a:r>
          </a:p>
          <a:p>
            <a:endParaRPr lang="en-US" dirty="0"/>
          </a:p>
          <a:p>
            <a:r>
              <a:rPr lang="en-US" dirty="0"/>
              <a:t>&lt;click&gt; We can also see ‘clusters’ of factors that influence sales success across the pipeline.</a:t>
            </a:r>
          </a:p>
          <a:p>
            <a:endParaRPr lang="en-US" dirty="0"/>
          </a:p>
          <a:p>
            <a:r>
              <a:rPr lang="en-US" dirty="0"/>
              <a:t>&lt;Click&gt; - BNY Show Stopper –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8A697-9D75-4DE8-8C28-1296A6CF43C1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15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21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83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39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5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395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232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764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1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267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41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1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6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687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0172865-FBF0-458A-BAFF-4F75173770F5}" type="datetimeFigureOut">
              <a:rPr lang="en-US" smtClean="0"/>
              <a:t>2/12/2020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5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4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46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45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53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52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riting-the-wrongs.blogspot.com/2012_10_01_archiv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cottsewell/ContosoBI" TargetMode="Externa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3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22.png"/><Relationship Id="rId4" Type="http://schemas.openxmlformats.org/officeDocument/2006/relationships/diagramData" Target="../diagrams/data4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7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26.png"/><Relationship Id="rId4" Type="http://schemas.openxmlformats.org/officeDocument/2006/relationships/diagramData" Target="../diagrams/data6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30.png"/><Relationship Id="rId7" Type="http://schemas.openxmlformats.org/officeDocument/2006/relationships/diagramData" Target="../diagrams/data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7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4F08D-46D4-44DB-8F5B-99C01C3E167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cap="all" dirty="0"/>
              <a:t>Power BI &amp; Dynamics 365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E8EF7-5140-4B49-9B17-6CD60868B49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86934" y="4418176"/>
            <a:ext cx="9059565" cy="126420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Highlight The Value of </a:t>
            </a:r>
            <a:b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Dynamics Biz Apps With Analytics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27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889355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B79811-9F6E-41AD-8989-5F192DA377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7E844-3A6C-4D89-8183-0C8CABC8A7F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67163014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CC5A43-A5E0-45B2-98A7-C7AD5F94E8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0FAFA-8666-4D05-91EF-FBDD3B3AF06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8FFE-F0F8-4E06-B038-BD348532480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CDE7D-D33C-4ECF-91BF-1F91EC94A36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3AA3F5-7F59-46B1-89C5-3F17A0B5A1FA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  <a:effectLst>
            <a:reflection blurRad="25400" stA="50000" endA="275" endPos="40000" dist="762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38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1850896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4617362"/>
            <a:ext cx="310180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B1974-C847-43F5-A520-9550E02299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4617362"/>
            <a:ext cx="30600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CB05F-8557-4CEB-AB53-0E44D6D4C6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2514600"/>
            <a:ext cx="3101806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26F10-5457-4A6D-83E8-B5536ABDF9E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2532331"/>
            <a:ext cx="3101806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5054C-0369-438D-82D6-F584E8953F9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447300"/>
            <a:ext cx="3101806" cy="1828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DF5B7E-2BFA-4D33-A265-3436AA26B5C4}"/>
              </a:ext>
            </a:extLst>
          </p:cNvPr>
          <p:cNvSpPr/>
          <p:nvPr/>
        </p:nvSpPr>
        <p:spPr>
          <a:xfrm>
            <a:off x="2712727" y="686820"/>
            <a:ext cx="950843" cy="1510990"/>
          </a:xfrm>
          <a:custGeom>
            <a:avLst/>
            <a:gdLst>
              <a:gd name="connsiteX0" fmla="*/ 0 w 950843"/>
              <a:gd name="connsiteY0" fmla="*/ 0 h 1510990"/>
              <a:gd name="connsiteX1" fmla="*/ 475422 w 950843"/>
              <a:gd name="connsiteY1" fmla="*/ 0 h 1510990"/>
              <a:gd name="connsiteX2" fmla="*/ 950843 w 950843"/>
              <a:gd name="connsiteY2" fmla="*/ 0 h 1510990"/>
              <a:gd name="connsiteX3" fmla="*/ 950843 w 950843"/>
              <a:gd name="connsiteY3" fmla="*/ 473444 h 1510990"/>
              <a:gd name="connsiteX4" fmla="*/ 950843 w 950843"/>
              <a:gd name="connsiteY4" fmla="*/ 931777 h 1510990"/>
              <a:gd name="connsiteX5" fmla="*/ 950843 w 950843"/>
              <a:gd name="connsiteY5" fmla="*/ 1510990 h 1510990"/>
              <a:gd name="connsiteX6" fmla="*/ 456405 w 950843"/>
              <a:gd name="connsiteY6" fmla="*/ 1510990 h 1510990"/>
              <a:gd name="connsiteX7" fmla="*/ 0 w 950843"/>
              <a:gd name="connsiteY7" fmla="*/ 1510990 h 1510990"/>
              <a:gd name="connsiteX8" fmla="*/ 0 w 950843"/>
              <a:gd name="connsiteY8" fmla="*/ 992217 h 1510990"/>
              <a:gd name="connsiteX9" fmla="*/ 0 w 950843"/>
              <a:gd name="connsiteY9" fmla="*/ 488553 h 1510990"/>
              <a:gd name="connsiteX10" fmla="*/ 0 w 950843"/>
              <a:gd name="connsiteY10" fmla="*/ 0 h 151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0843" h="1510990" extrusionOk="0">
                <a:moveTo>
                  <a:pt x="0" y="0"/>
                </a:moveTo>
                <a:cubicBezTo>
                  <a:pt x="181211" y="-28027"/>
                  <a:pt x="243078" y="57007"/>
                  <a:pt x="475422" y="0"/>
                </a:cubicBezTo>
                <a:cubicBezTo>
                  <a:pt x="707766" y="-57007"/>
                  <a:pt x="809272" y="19218"/>
                  <a:pt x="950843" y="0"/>
                </a:cubicBezTo>
                <a:cubicBezTo>
                  <a:pt x="995155" y="230591"/>
                  <a:pt x="944865" y="359746"/>
                  <a:pt x="950843" y="473444"/>
                </a:cubicBezTo>
                <a:cubicBezTo>
                  <a:pt x="956821" y="587142"/>
                  <a:pt x="915962" y="737288"/>
                  <a:pt x="950843" y="931777"/>
                </a:cubicBezTo>
                <a:cubicBezTo>
                  <a:pt x="985724" y="1126266"/>
                  <a:pt x="911506" y="1294119"/>
                  <a:pt x="950843" y="1510990"/>
                </a:cubicBezTo>
                <a:cubicBezTo>
                  <a:pt x="843728" y="1556494"/>
                  <a:pt x="622404" y="1455349"/>
                  <a:pt x="456405" y="1510990"/>
                </a:cubicBezTo>
                <a:cubicBezTo>
                  <a:pt x="290406" y="1566631"/>
                  <a:pt x="178820" y="1479604"/>
                  <a:pt x="0" y="1510990"/>
                </a:cubicBezTo>
                <a:cubicBezTo>
                  <a:pt x="-43570" y="1403760"/>
                  <a:pt x="57263" y="1130926"/>
                  <a:pt x="0" y="992217"/>
                </a:cubicBezTo>
                <a:cubicBezTo>
                  <a:pt x="-57263" y="853508"/>
                  <a:pt x="55795" y="629459"/>
                  <a:pt x="0" y="488553"/>
                </a:cubicBezTo>
                <a:cubicBezTo>
                  <a:pt x="-55795" y="347647"/>
                  <a:pt x="50468" y="19317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0D46C7-4361-4F47-A56D-C66C3A8B629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411838"/>
            <a:ext cx="306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8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9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4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ck hanging on the wall&#10;&#10;Description automatically generated">
            <a:extLst>
              <a:ext uri="{FF2B5EF4-FFF2-40B4-BE49-F238E27FC236}">
                <a16:creationId xmlns:a16="http://schemas.microsoft.com/office/drawing/2014/main" id="{38C4AB91-FA37-498C-B7FC-87531FDD48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-1818"/>
          <a:stretch/>
        </p:blipFill>
        <p:spPr>
          <a:xfrm>
            <a:off x="8157374" y="-10"/>
            <a:ext cx="4096363" cy="685801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10F-8271-4E3A-ADA7-7125B84D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/>
              <a:t>Challenges for Dynamics Technical Specialists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6CF5D9-D7EE-4644-B9E1-3C201F86E0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Limited time for builds</a:t>
            </a:r>
          </a:p>
          <a:p>
            <a:pPr>
              <a:lnSpc>
                <a:spcPct val="110000"/>
              </a:lnSpc>
            </a:pPr>
            <a:r>
              <a:rPr lang="en-US" dirty="0"/>
              <a:t>Focus is on Dynamics products</a:t>
            </a:r>
          </a:p>
          <a:p>
            <a:pPr>
              <a:lnSpc>
                <a:spcPct val="110000"/>
              </a:lnSpc>
            </a:pPr>
            <a:r>
              <a:rPr lang="en-US" dirty="0"/>
              <a:t>Building a </a:t>
            </a:r>
            <a:r>
              <a:rPr lang="en-US" i="1" u="sng" dirty="0"/>
              <a:t>realistic</a:t>
            </a:r>
            <a:r>
              <a:rPr lang="en-US" dirty="0"/>
              <a:t> dataset is a challenge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Volume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Variety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Interrelatedness</a:t>
            </a:r>
          </a:p>
          <a:p>
            <a:pPr>
              <a:lnSpc>
                <a:spcPct val="110000"/>
              </a:lnSpc>
            </a:pPr>
            <a:r>
              <a:rPr lang="en-US" dirty="0"/>
              <a:t>Reloading data in volume is a waste of time</a:t>
            </a:r>
          </a:p>
        </p:txBody>
      </p:sp>
    </p:spTree>
    <p:extLst>
      <p:ext uri="{BB962C8B-B14F-4D97-AF65-F5344CB8AC3E}">
        <p14:creationId xmlns:p14="http://schemas.microsoft.com/office/powerpoint/2010/main" val="310271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PowerBI Demo Assets for </a:t>
            </a:r>
            <a:br>
              <a:rPr lang="en-US" b="1" dirty="0"/>
            </a:br>
            <a:r>
              <a:rPr lang="en-US" b="1" dirty="0"/>
              <a:t>Dynamics Technical Specialists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7CF6BB-C317-4302-8018-D4E11FCCFB5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8138022"/>
              </p:ext>
            </p:extLst>
          </p:nvPr>
        </p:nvGraphicFramePr>
        <p:xfrm>
          <a:off x="1149178" y="2214694"/>
          <a:ext cx="10363200" cy="334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652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25AEAD-2C6A-4745-9C44-DFAC723DDD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3803A-58F0-41E7-B025-94BB565427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6974E0-8EB7-4893-8136-04611C96D78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B0AB0-C87C-4E24-B220-EF54654D54F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Droplets-HD-Content-R1d.png">
            <a:extLst>
              <a:ext uri="{FF2B5EF4-FFF2-40B4-BE49-F238E27FC236}">
                <a16:creationId xmlns:a16="http://schemas.microsoft.com/office/drawing/2014/main" id="{0A5757EF-CFE0-41F7-8784-39F07838E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3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8386BB-B3F1-4762-8AE6-1D4FDF3073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140"/>
            <a:ext cx="12191978" cy="24251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Assets for </a:t>
            </a:r>
            <a:b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Technical Specialists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C8B52-DF87-4A14-A88A-12E8DDF4F9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2" y="3428999"/>
            <a:ext cx="12191980" cy="1371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800" b="1" cap="small" spc="-1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</a:t>
            </a:r>
            <a:r>
              <a:rPr lang="en-US" sz="4800" b="1" cap="small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com/MScottSewell/ContosoBI</a:t>
            </a:r>
            <a:endParaRPr lang="en-US" sz="4800" b="1" cap="small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8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92C8-5291-4C75-882C-017CBE21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Engage Business Decision Makers </a:t>
            </a:r>
            <a:br>
              <a:rPr lang="en-US" dirty="0"/>
            </a:br>
            <a:r>
              <a:rPr lang="en-US" dirty="0"/>
              <a:t>with Dynamics 365 Analytics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053BE6-0552-4F82-94AF-AD3684E4572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28536215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937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065A9-83C7-48F9-B7DC-F361913338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4" y="1548820"/>
            <a:ext cx="6377901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81798968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52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077D1-E2E6-43C5-8E46-AF1FE10DC4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8CEDE-201D-4F82-AE85-B75ABBE0A5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280" y="1524797"/>
            <a:ext cx="6373490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628767-1A9E-49FC-B02C-0B0A51739BF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529A2-2782-4159-8A17-30F902BFB7D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4D11-9181-4F55-9FB5-58FD07279D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548820"/>
            <a:ext cx="6377901" cy="3760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6FA745-CA8C-4FDA-A1F3-3FF63D6A9915}"/>
              </a:ext>
            </a:extLst>
          </p:cNvPr>
          <p:cNvSpPr/>
          <p:nvPr/>
        </p:nvSpPr>
        <p:spPr>
          <a:xfrm>
            <a:off x="4675909" y="2036618"/>
            <a:ext cx="2150918" cy="3106882"/>
          </a:xfrm>
          <a:custGeom>
            <a:avLst/>
            <a:gdLst>
              <a:gd name="connsiteX0" fmla="*/ 0 w 2150918"/>
              <a:gd name="connsiteY0" fmla="*/ 0 h 3106882"/>
              <a:gd name="connsiteX1" fmla="*/ 537730 w 2150918"/>
              <a:gd name="connsiteY1" fmla="*/ 0 h 3106882"/>
              <a:gd name="connsiteX2" fmla="*/ 1096968 w 2150918"/>
              <a:gd name="connsiteY2" fmla="*/ 0 h 3106882"/>
              <a:gd name="connsiteX3" fmla="*/ 1591679 w 2150918"/>
              <a:gd name="connsiteY3" fmla="*/ 0 h 3106882"/>
              <a:gd name="connsiteX4" fmla="*/ 2150918 w 2150918"/>
              <a:gd name="connsiteY4" fmla="*/ 0 h 3106882"/>
              <a:gd name="connsiteX5" fmla="*/ 2150918 w 2150918"/>
              <a:gd name="connsiteY5" fmla="*/ 517814 h 3106882"/>
              <a:gd name="connsiteX6" fmla="*/ 2150918 w 2150918"/>
              <a:gd name="connsiteY6" fmla="*/ 1097765 h 3106882"/>
              <a:gd name="connsiteX7" fmla="*/ 2150918 w 2150918"/>
              <a:gd name="connsiteY7" fmla="*/ 1584510 h 3106882"/>
              <a:gd name="connsiteX8" fmla="*/ 2150918 w 2150918"/>
              <a:gd name="connsiteY8" fmla="*/ 2071255 h 3106882"/>
              <a:gd name="connsiteX9" fmla="*/ 2150918 w 2150918"/>
              <a:gd name="connsiteY9" fmla="*/ 2495862 h 3106882"/>
              <a:gd name="connsiteX10" fmla="*/ 2150918 w 2150918"/>
              <a:gd name="connsiteY10" fmla="*/ 3106882 h 3106882"/>
              <a:gd name="connsiteX11" fmla="*/ 1634698 w 2150918"/>
              <a:gd name="connsiteY11" fmla="*/ 3106882 h 3106882"/>
              <a:gd name="connsiteX12" fmla="*/ 1096968 w 2150918"/>
              <a:gd name="connsiteY12" fmla="*/ 3106882 h 3106882"/>
              <a:gd name="connsiteX13" fmla="*/ 559239 w 2150918"/>
              <a:gd name="connsiteY13" fmla="*/ 3106882 h 3106882"/>
              <a:gd name="connsiteX14" fmla="*/ 0 w 2150918"/>
              <a:gd name="connsiteY14" fmla="*/ 3106882 h 3106882"/>
              <a:gd name="connsiteX15" fmla="*/ 0 w 2150918"/>
              <a:gd name="connsiteY15" fmla="*/ 2589068 h 3106882"/>
              <a:gd name="connsiteX16" fmla="*/ 0 w 2150918"/>
              <a:gd name="connsiteY16" fmla="*/ 2133392 h 3106882"/>
              <a:gd name="connsiteX17" fmla="*/ 0 w 2150918"/>
              <a:gd name="connsiteY17" fmla="*/ 1553441 h 3106882"/>
              <a:gd name="connsiteX18" fmla="*/ 0 w 2150918"/>
              <a:gd name="connsiteY18" fmla="*/ 1097765 h 3106882"/>
              <a:gd name="connsiteX19" fmla="*/ 0 w 2150918"/>
              <a:gd name="connsiteY19" fmla="*/ 673158 h 3106882"/>
              <a:gd name="connsiteX20" fmla="*/ 0 w 2150918"/>
              <a:gd name="connsiteY20" fmla="*/ 0 h 310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50918" h="3106882" extrusionOk="0">
                <a:moveTo>
                  <a:pt x="0" y="0"/>
                </a:moveTo>
                <a:cubicBezTo>
                  <a:pt x="173071" y="-24487"/>
                  <a:pt x="375375" y="16305"/>
                  <a:pt x="537730" y="0"/>
                </a:cubicBezTo>
                <a:cubicBezTo>
                  <a:pt x="700085" y="-16305"/>
                  <a:pt x="897575" y="14104"/>
                  <a:pt x="1096968" y="0"/>
                </a:cubicBezTo>
                <a:cubicBezTo>
                  <a:pt x="1296361" y="-14104"/>
                  <a:pt x="1436825" y="39612"/>
                  <a:pt x="1591679" y="0"/>
                </a:cubicBezTo>
                <a:cubicBezTo>
                  <a:pt x="1746533" y="-39612"/>
                  <a:pt x="1949497" y="34702"/>
                  <a:pt x="2150918" y="0"/>
                </a:cubicBezTo>
                <a:cubicBezTo>
                  <a:pt x="2159877" y="186334"/>
                  <a:pt x="2100539" y="264527"/>
                  <a:pt x="2150918" y="517814"/>
                </a:cubicBezTo>
                <a:cubicBezTo>
                  <a:pt x="2201297" y="771101"/>
                  <a:pt x="2102624" y="942724"/>
                  <a:pt x="2150918" y="1097765"/>
                </a:cubicBezTo>
                <a:cubicBezTo>
                  <a:pt x="2199212" y="1252806"/>
                  <a:pt x="2105798" y="1365956"/>
                  <a:pt x="2150918" y="1584510"/>
                </a:cubicBezTo>
                <a:cubicBezTo>
                  <a:pt x="2196038" y="1803064"/>
                  <a:pt x="2114474" y="1931888"/>
                  <a:pt x="2150918" y="2071255"/>
                </a:cubicBezTo>
                <a:cubicBezTo>
                  <a:pt x="2187362" y="2210623"/>
                  <a:pt x="2106038" y="2374914"/>
                  <a:pt x="2150918" y="2495862"/>
                </a:cubicBezTo>
                <a:cubicBezTo>
                  <a:pt x="2195798" y="2616810"/>
                  <a:pt x="2138065" y="2837219"/>
                  <a:pt x="2150918" y="3106882"/>
                </a:cubicBezTo>
                <a:cubicBezTo>
                  <a:pt x="1972400" y="3129452"/>
                  <a:pt x="1764348" y="3104604"/>
                  <a:pt x="1634698" y="3106882"/>
                </a:cubicBezTo>
                <a:cubicBezTo>
                  <a:pt x="1505048" y="3109160"/>
                  <a:pt x="1244163" y="3085345"/>
                  <a:pt x="1096968" y="3106882"/>
                </a:cubicBezTo>
                <a:cubicBezTo>
                  <a:pt x="949773" y="3128419"/>
                  <a:pt x="696571" y="3093364"/>
                  <a:pt x="559239" y="3106882"/>
                </a:cubicBezTo>
                <a:cubicBezTo>
                  <a:pt x="421907" y="3120400"/>
                  <a:pt x="151408" y="3068849"/>
                  <a:pt x="0" y="3106882"/>
                </a:cubicBezTo>
                <a:cubicBezTo>
                  <a:pt x="-51436" y="2899459"/>
                  <a:pt x="19636" y="2697011"/>
                  <a:pt x="0" y="2589068"/>
                </a:cubicBezTo>
                <a:cubicBezTo>
                  <a:pt x="-19636" y="2481125"/>
                  <a:pt x="33383" y="2311097"/>
                  <a:pt x="0" y="2133392"/>
                </a:cubicBezTo>
                <a:cubicBezTo>
                  <a:pt x="-33383" y="1955687"/>
                  <a:pt x="13862" y="1833899"/>
                  <a:pt x="0" y="1553441"/>
                </a:cubicBezTo>
                <a:cubicBezTo>
                  <a:pt x="-13862" y="1272983"/>
                  <a:pt x="44555" y="1221809"/>
                  <a:pt x="0" y="1097765"/>
                </a:cubicBezTo>
                <a:cubicBezTo>
                  <a:pt x="-44555" y="973721"/>
                  <a:pt x="44878" y="818673"/>
                  <a:pt x="0" y="673158"/>
                </a:cubicBezTo>
                <a:cubicBezTo>
                  <a:pt x="-44878" y="527643"/>
                  <a:pt x="46285" y="29566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29324207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FE2348-2F68-42E5-8013-409D5357D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B3595-5427-4650-88E2-08115BC63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3C631-5F29-4208-9386-E9A06D991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7AB686-47B6-4A93-B290-F45C24DE8FC9}"/>
              </a:ext>
            </a:extLst>
          </p:cNvPr>
          <p:cNvSpPr/>
          <p:nvPr/>
        </p:nvSpPr>
        <p:spPr>
          <a:xfrm>
            <a:off x="3377045" y="678874"/>
            <a:ext cx="2805546" cy="962890"/>
          </a:xfrm>
          <a:custGeom>
            <a:avLst/>
            <a:gdLst>
              <a:gd name="connsiteX0" fmla="*/ 0 w 2805546"/>
              <a:gd name="connsiteY0" fmla="*/ 0 h 962890"/>
              <a:gd name="connsiteX1" fmla="*/ 617220 w 2805546"/>
              <a:gd name="connsiteY1" fmla="*/ 0 h 962890"/>
              <a:gd name="connsiteX2" fmla="*/ 1178329 w 2805546"/>
              <a:gd name="connsiteY2" fmla="*/ 0 h 962890"/>
              <a:gd name="connsiteX3" fmla="*/ 1795549 w 2805546"/>
              <a:gd name="connsiteY3" fmla="*/ 0 h 962890"/>
              <a:gd name="connsiteX4" fmla="*/ 2805546 w 2805546"/>
              <a:gd name="connsiteY4" fmla="*/ 0 h 962890"/>
              <a:gd name="connsiteX5" fmla="*/ 2805546 w 2805546"/>
              <a:gd name="connsiteY5" fmla="*/ 462187 h 962890"/>
              <a:gd name="connsiteX6" fmla="*/ 2805546 w 2805546"/>
              <a:gd name="connsiteY6" fmla="*/ 962890 h 962890"/>
              <a:gd name="connsiteX7" fmla="*/ 2188326 w 2805546"/>
              <a:gd name="connsiteY7" fmla="*/ 962890 h 962890"/>
              <a:gd name="connsiteX8" fmla="*/ 1571106 w 2805546"/>
              <a:gd name="connsiteY8" fmla="*/ 962890 h 962890"/>
              <a:gd name="connsiteX9" fmla="*/ 1009997 w 2805546"/>
              <a:gd name="connsiteY9" fmla="*/ 962890 h 962890"/>
              <a:gd name="connsiteX10" fmla="*/ 0 w 2805546"/>
              <a:gd name="connsiteY10" fmla="*/ 962890 h 962890"/>
              <a:gd name="connsiteX11" fmla="*/ 0 w 2805546"/>
              <a:gd name="connsiteY11" fmla="*/ 481445 h 962890"/>
              <a:gd name="connsiteX12" fmla="*/ 0 w 2805546"/>
              <a:gd name="connsiteY12" fmla="*/ 0 h 96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5546" h="962890" extrusionOk="0">
                <a:moveTo>
                  <a:pt x="0" y="0"/>
                </a:moveTo>
                <a:cubicBezTo>
                  <a:pt x="199411" y="-68279"/>
                  <a:pt x="403533" y="71310"/>
                  <a:pt x="617220" y="0"/>
                </a:cubicBezTo>
                <a:cubicBezTo>
                  <a:pt x="830907" y="-71310"/>
                  <a:pt x="968027" y="61487"/>
                  <a:pt x="1178329" y="0"/>
                </a:cubicBezTo>
                <a:cubicBezTo>
                  <a:pt x="1388631" y="-61487"/>
                  <a:pt x="1502418" y="38366"/>
                  <a:pt x="1795549" y="0"/>
                </a:cubicBezTo>
                <a:cubicBezTo>
                  <a:pt x="2088680" y="-38366"/>
                  <a:pt x="2355429" y="90877"/>
                  <a:pt x="2805546" y="0"/>
                </a:cubicBezTo>
                <a:cubicBezTo>
                  <a:pt x="2819751" y="216619"/>
                  <a:pt x="2773867" y="337489"/>
                  <a:pt x="2805546" y="462187"/>
                </a:cubicBezTo>
                <a:cubicBezTo>
                  <a:pt x="2837225" y="586885"/>
                  <a:pt x="2758372" y="725636"/>
                  <a:pt x="2805546" y="962890"/>
                </a:cubicBezTo>
                <a:cubicBezTo>
                  <a:pt x="2592575" y="1028106"/>
                  <a:pt x="2327196" y="941377"/>
                  <a:pt x="2188326" y="962890"/>
                </a:cubicBezTo>
                <a:cubicBezTo>
                  <a:pt x="2049456" y="984403"/>
                  <a:pt x="1732633" y="938270"/>
                  <a:pt x="1571106" y="962890"/>
                </a:cubicBezTo>
                <a:cubicBezTo>
                  <a:pt x="1409579" y="987510"/>
                  <a:pt x="1256256" y="930411"/>
                  <a:pt x="1009997" y="962890"/>
                </a:cubicBezTo>
                <a:cubicBezTo>
                  <a:pt x="763738" y="995369"/>
                  <a:pt x="308778" y="936224"/>
                  <a:pt x="0" y="962890"/>
                </a:cubicBezTo>
                <a:cubicBezTo>
                  <a:pt x="-15047" y="782775"/>
                  <a:pt x="51626" y="658971"/>
                  <a:pt x="0" y="481445"/>
                </a:cubicBezTo>
                <a:cubicBezTo>
                  <a:pt x="-51626" y="303920"/>
                  <a:pt x="14558" y="192451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8366320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5D854D-9642-42DE-A61D-599287A7FED6}"/>
              </a:ext>
            </a:extLst>
          </p:cNvPr>
          <p:cNvSpPr/>
          <p:nvPr/>
        </p:nvSpPr>
        <p:spPr>
          <a:xfrm>
            <a:off x="4675909" y="3429000"/>
            <a:ext cx="1420091" cy="2535382"/>
          </a:xfrm>
          <a:custGeom>
            <a:avLst/>
            <a:gdLst>
              <a:gd name="connsiteX0" fmla="*/ 0 w 1420091"/>
              <a:gd name="connsiteY0" fmla="*/ 236687 h 2535382"/>
              <a:gd name="connsiteX1" fmla="*/ 236687 w 1420091"/>
              <a:gd name="connsiteY1" fmla="*/ 0 h 2535382"/>
              <a:gd name="connsiteX2" fmla="*/ 728980 w 1420091"/>
              <a:gd name="connsiteY2" fmla="*/ 0 h 2535382"/>
              <a:gd name="connsiteX3" fmla="*/ 1183404 w 1420091"/>
              <a:gd name="connsiteY3" fmla="*/ 0 h 2535382"/>
              <a:gd name="connsiteX4" fmla="*/ 1420091 w 1420091"/>
              <a:gd name="connsiteY4" fmla="*/ 236687 h 2535382"/>
              <a:gd name="connsiteX5" fmla="*/ 1420091 w 1420091"/>
              <a:gd name="connsiteY5" fmla="*/ 731569 h 2535382"/>
              <a:gd name="connsiteX6" fmla="*/ 1420091 w 1420091"/>
              <a:gd name="connsiteY6" fmla="*/ 1288311 h 2535382"/>
              <a:gd name="connsiteX7" fmla="*/ 1420091 w 1420091"/>
              <a:gd name="connsiteY7" fmla="*/ 1762573 h 2535382"/>
              <a:gd name="connsiteX8" fmla="*/ 1420091 w 1420091"/>
              <a:gd name="connsiteY8" fmla="*/ 2298695 h 2535382"/>
              <a:gd name="connsiteX9" fmla="*/ 1183404 w 1420091"/>
              <a:gd name="connsiteY9" fmla="*/ 2535382 h 2535382"/>
              <a:gd name="connsiteX10" fmla="*/ 710046 w 1420091"/>
              <a:gd name="connsiteY10" fmla="*/ 2535382 h 2535382"/>
              <a:gd name="connsiteX11" fmla="*/ 236687 w 1420091"/>
              <a:gd name="connsiteY11" fmla="*/ 2535382 h 2535382"/>
              <a:gd name="connsiteX12" fmla="*/ 0 w 1420091"/>
              <a:gd name="connsiteY12" fmla="*/ 2298695 h 2535382"/>
              <a:gd name="connsiteX13" fmla="*/ 0 w 1420091"/>
              <a:gd name="connsiteY13" fmla="*/ 1783193 h 2535382"/>
              <a:gd name="connsiteX14" fmla="*/ 0 w 1420091"/>
              <a:gd name="connsiteY14" fmla="*/ 1288311 h 2535382"/>
              <a:gd name="connsiteX15" fmla="*/ 0 w 1420091"/>
              <a:gd name="connsiteY15" fmla="*/ 731569 h 2535382"/>
              <a:gd name="connsiteX16" fmla="*/ 0 w 1420091"/>
              <a:gd name="connsiteY16" fmla="*/ 236687 h 253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20091" h="2535382" extrusionOk="0">
                <a:moveTo>
                  <a:pt x="0" y="236687"/>
                </a:moveTo>
                <a:cubicBezTo>
                  <a:pt x="-4327" y="133021"/>
                  <a:pt x="118487" y="32507"/>
                  <a:pt x="236687" y="0"/>
                </a:cubicBezTo>
                <a:cubicBezTo>
                  <a:pt x="352483" y="-55302"/>
                  <a:pt x="573286" y="52770"/>
                  <a:pt x="728980" y="0"/>
                </a:cubicBezTo>
                <a:cubicBezTo>
                  <a:pt x="884674" y="-52770"/>
                  <a:pt x="1048832" y="40251"/>
                  <a:pt x="1183404" y="0"/>
                </a:cubicBezTo>
                <a:cubicBezTo>
                  <a:pt x="1330561" y="-10527"/>
                  <a:pt x="1388304" y="101579"/>
                  <a:pt x="1420091" y="236687"/>
                </a:cubicBezTo>
                <a:cubicBezTo>
                  <a:pt x="1456045" y="478288"/>
                  <a:pt x="1406731" y="518449"/>
                  <a:pt x="1420091" y="731569"/>
                </a:cubicBezTo>
                <a:cubicBezTo>
                  <a:pt x="1433451" y="944689"/>
                  <a:pt x="1354841" y="1083538"/>
                  <a:pt x="1420091" y="1288311"/>
                </a:cubicBezTo>
                <a:cubicBezTo>
                  <a:pt x="1485341" y="1493084"/>
                  <a:pt x="1372866" y="1661647"/>
                  <a:pt x="1420091" y="1762573"/>
                </a:cubicBezTo>
                <a:cubicBezTo>
                  <a:pt x="1467316" y="1863499"/>
                  <a:pt x="1410105" y="2131150"/>
                  <a:pt x="1420091" y="2298695"/>
                </a:cubicBezTo>
                <a:cubicBezTo>
                  <a:pt x="1419472" y="2425758"/>
                  <a:pt x="1324900" y="2538154"/>
                  <a:pt x="1183404" y="2535382"/>
                </a:cubicBezTo>
                <a:cubicBezTo>
                  <a:pt x="970572" y="2579667"/>
                  <a:pt x="810664" y="2504448"/>
                  <a:pt x="710046" y="2535382"/>
                </a:cubicBezTo>
                <a:cubicBezTo>
                  <a:pt x="609428" y="2566316"/>
                  <a:pt x="403148" y="2507741"/>
                  <a:pt x="236687" y="2535382"/>
                </a:cubicBezTo>
                <a:cubicBezTo>
                  <a:pt x="117253" y="2539105"/>
                  <a:pt x="-4364" y="2417695"/>
                  <a:pt x="0" y="2298695"/>
                </a:cubicBezTo>
                <a:cubicBezTo>
                  <a:pt x="-9323" y="2168812"/>
                  <a:pt x="55133" y="1990464"/>
                  <a:pt x="0" y="1783193"/>
                </a:cubicBezTo>
                <a:cubicBezTo>
                  <a:pt x="-55133" y="1575922"/>
                  <a:pt x="11652" y="1449079"/>
                  <a:pt x="0" y="1288311"/>
                </a:cubicBezTo>
                <a:cubicBezTo>
                  <a:pt x="-11652" y="1127543"/>
                  <a:pt x="35077" y="956154"/>
                  <a:pt x="0" y="731569"/>
                </a:cubicBezTo>
                <a:cubicBezTo>
                  <a:pt x="-35077" y="506984"/>
                  <a:pt x="35508" y="339938"/>
                  <a:pt x="0" y="236687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22726530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52299216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ECEC970-C7AF-4DD6-928D-F154103EA7C1}"/>
              </a:ext>
            </a:extLst>
          </p:cNvPr>
          <p:cNvSpPr/>
          <p:nvPr/>
        </p:nvSpPr>
        <p:spPr>
          <a:xfrm>
            <a:off x="974533" y="1753029"/>
            <a:ext cx="3631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Salesperson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BBB62-701F-4A8C-B012-F57D4E93F533}"/>
              </a:ext>
            </a:extLst>
          </p:cNvPr>
          <p:cNvSpPr/>
          <p:nvPr/>
        </p:nvSpPr>
        <p:spPr>
          <a:xfrm>
            <a:off x="4305139" y="2556111"/>
            <a:ext cx="2327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Product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F85EB1-E346-4AA7-92BE-08441C83F11E}"/>
              </a:ext>
            </a:extLst>
          </p:cNvPr>
          <p:cNvSpPr/>
          <p:nvPr/>
        </p:nvSpPr>
        <p:spPr>
          <a:xfrm>
            <a:off x="1046550" y="3359193"/>
            <a:ext cx="3570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Discounting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4523A-BCA8-4F9E-BDD6-F58F5289F021}"/>
              </a:ext>
            </a:extLst>
          </p:cNvPr>
          <p:cNvSpPr/>
          <p:nvPr/>
        </p:nvSpPr>
        <p:spPr>
          <a:xfrm>
            <a:off x="4095722" y="4162275"/>
            <a:ext cx="2537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Industry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CA717-6D84-4AF2-AEB6-94041935F7F5}"/>
              </a:ext>
            </a:extLst>
          </p:cNvPr>
          <p:cNvSpPr/>
          <p:nvPr/>
        </p:nvSpPr>
        <p:spPr>
          <a:xfrm>
            <a:off x="1127621" y="4965358"/>
            <a:ext cx="3324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Competitor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8F0FF8-8443-408F-AAFF-3384909DBF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A5B8C3-3BB4-47D2-AF3F-335E7631EAA8}"/>
              </a:ext>
            </a:extLst>
          </p:cNvPr>
          <p:cNvSpPr/>
          <p:nvPr/>
        </p:nvSpPr>
        <p:spPr>
          <a:xfrm>
            <a:off x="901363" y="1355782"/>
            <a:ext cx="5610254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Factors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Influence an outcome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what is the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Relative Impact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each Factor?</a:t>
            </a:r>
          </a:p>
        </p:txBody>
      </p:sp>
    </p:spTree>
    <p:extLst>
      <p:ext uri="{BB962C8B-B14F-4D97-AF65-F5344CB8AC3E}">
        <p14:creationId xmlns:p14="http://schemas.microsoft.com/office/powerpoint/2010/main" val="8191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" grpId="0"/>
      <p:bldP spid="15" grpId="1"/>
      <p:bldP spid="16" grpId="0"/>
      <p:bldP spid="16" grpId="1"/>
      <p:bldP spid="4" grpId="0"/>
      <p:bldP spid="4" grpId="1"/>
      <p:bldP spid="6" grpId="0"/>
      <p:bldP spid="6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9339D-C74A-473D-B800-03A39518B3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1846540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A5CC7D4-6EF5-4A2B-9CA7-70125CD021E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271604-172C-4898-9592-6B64432A835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38803-AD5B-412E-B7A3-B592484B020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53F80-3753-4F6C-8787-B2E69258741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F92860A-98EE-441E-9AD0-45716AB481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8A433-0EB9-4051-8C57-3FFA23E72A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18E51-A782-4E3C-8BF4-6FEA8243D4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19B9-895A-4807-8865-E7DE6F81E3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FD37B-72CF-4FB2-ABC6-EE84C0139B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497496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2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DAC88-B71A-437F-8650-A187AE5BED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7517641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229A4F-C96D-4549-8B64-B717A9C322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E176E-BAF7-40F8-A0CF-D7D0706E11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B2905-A052-48AA-A5BE-80D349BCF29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9B4DF-4EA3-4710-8E8D-89BEFB5D0F3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31F36-E8B0-40BC-B326-0C559970FD2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5F610946D2BD4A9368013C12C577AD" ma:contentTypeVersion="16" ma:contentTypeDescription="Create a new document." ma:contentTypeScope="" ma:versionID="96a27a69746b420cef8491c783314ef0">
  <xsd:schema xmlns:xsd="http://www.w3.org/2001/XMLSchema" xmlns:xs="http://www.w3.org/2001/XMLSchema" xmlns:p="http://schemas.microsoft.com/office/2006/metadata/properties" xmlns:ns1="http://schemas.microsoft.com/sharepoint/v3" xmlns:ns3="ab30e437-b6e6-45de-85ba-243d282909ff" xmlns:ns4="9c83ca53-7a9b-4e60-9504-d3bdb1ed0272" targetNamespace="http://schemas.microsoft.com/office/2006/metadata/properties" ma:root="true" ma:fieldsID="a7f9039460287e050ccd123cd31386e3" ns1:_="" ns3:_="" ns4:_="">
    <xsd:import namespace="http://schemas.microsoft.com/sharepoint/v3"/>
    <xsd:import namespace="ab30e437-b6e6-45de-85ba-243d282909ff"/>
    <xsd:import namespace="9c83ca53-7a9b-4e60-9504-d3bdb1ed02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30e437-b6e6-45de-85ba-243d282909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3ca53-7a9b-4e60-9504-d3bdb1ed0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FADBB7-483E-4E43-8AAC-E3E186476B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BC969C5-5B84-4B37-BEE9-1C4E25DCD8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A111A3-27D9-4177-90AF-7E3DD9016B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b30e437-b6e6-45de-85ba-243d282909ff"/>
    <ds:schemaRef ds:uri="9c83ca53-7a9b-4e60-9504-d3bdb1ed0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1267</Words>
  <Application>Microsoft Office PowerPoint</Application>
  <PresentationFormat>Widescreen</PresentationFormat>
  <Paragraphs>162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Segoe UI Historic</vt:lpstr>
      <vt:lpstr>Tw Cen MT</vt:lpstr>
      <vt:lpstr>Calibri</vt:lpstr>
      <vt:lpstr>Droplet</vt:lpstr>
      <vt:lpstr>Power BI &amp; Dynamics 365</vt:lpstr>
      <vt:lpstr>Engage Business Decision Makers  with Dynamics 365 Analytics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Challenges for Dynamics Technical Specialists</vt:lpstr>
      <vt:lpstr>PowerBI Demo Assets for  Dynamics Technical Specialists</vt:lpstr>
      <vt:lpstr>PowerPoint Presentation</vt:lpstr>
      <vt:lpstr>Demo Assets for  Dynamics Technical Specialists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&amp; Dynamics 365</dc:title>
  <dc:creator>Scott Sewell</dc:creator>
  <cp:lastModifiedBy>Scott Sewell</cp:lastModifiedBy>
  <cp:revision>4</cp:revision>
  <dcterms:created xsi:type="dcterms:W3CDTF">2020-02-12T06:40:13Z</dcterms:created>
  <dcterms:modified xsi:type="dcterms:W3CDTF">2020-02-12T20:40:02Z</dcterms:modified>
</cp:coreProperties>
</file>